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5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p:cViewPr>
        <p:scale>
          <a:sx n="64" d="100"/>
          <a:sy n="64" d="100"/>
        </p:scale>
        <p:origin x="-702" y="-60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5D8E9DB8-F961-4913-ACF1-43DC3A3946A2}" type="datetimeFigureOut">
              <a:rPr lang="en-US" smtClean="0"/>
              <a:pPr/>
              <a:t>3/29/2011</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a:lstStyle/>
          <a:p>
            <a:fld id="{1B29E9A8-2D57-489A-A13D-F0E89800FA2C}" type="slidenum">
              <a:rPr lang="en-US" smtClean="0"/>
              <a:pPr/>
              <a:t>‹#›</a:t>
            </a:fld>
            <a:endParaRPr lang="en-US" dirty="0"/>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D8E9DB8-F961-4913-ACF1-43DC3A3946A2}" type="datetimeFigureOut">
              <a:rPr lang="en-US" smtClean="0"/>
              <a:pPr/>
              <a:t>3/29/2011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B29E9A8-2D57-489A-A13D-F0E89800FA2C}"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D8E9DB8-F961-4913-ACF1-43DC3A3946A2}" type="datetimeFigureOut">
              <a:rPr lang="en-US" smtClean="0"/>
              <a:pPr/>
              <a:t>3/29/2011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B29E9A8-2D57-489A-A13D-F0E89800FA2C}"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D8E9DB8-F961-4913-ACF1-43DC3A3946A2}" type="datetimeFigureOut">
              <a:rPr lang="en-US" smtClean="0"/>
              <a:pPr/>
              <a:t>3/29/2011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B29E9A8-2D57-489A-A13D-F0E89800FA2C}"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5D8E9DB8-F961-4913-ACF1-43DC3A3946A2}" type="datetimeFigureOut">
              <a:rPr lang="en-US" smtClean="0"/>
              <a:pPr/>
              <a:t>3/29/2011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7924800" y="6416675"/>
            <a:ext cx="762000" cy="365125"/>
          </a:xfrm>
        </p:spPr>
        <p:txBody>
          <a:bodyPr/>
          <a:lstStyle/>
          <a:p>
            <a:fld id="{1B29E9A8-2D57-489A-A13D-F0E89800FA2C}"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D8E9DB8-F961-4913-ACF1-43DC3A3946A2}" type="datetimeFigureOut">
              <a:rPr lang="en-US" smtClean="0"/>
              <a:pPr/>
              <a:t>3/29/2011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B29E9A8-2D57-489A-A13D-F0E89800FA2C}"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D8E9DB8-F961-4913-ACF1-43DC3A3946A2}" type="datetimeFigureOut">
              <a:rPr lang="en-US" smtClean="0"/>
              <a:pPr/>
              <a:t>3/29/2011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B29E9A8-2D57-489A-A13D-F0E89800FA2C}"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D8E9DB8-F961-4913-ACF1-43DC3A3946A2}" type="datetimeFigureOut">
              <a:rPr lang="en-US" smtClean="0"/>
              <a:pPr/>
              <a:t>3/29/2011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B29E9A8-2D57-489A-A13D-F0E89800FA2C}"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D8E9DB8-F961-4913-ACF1-43DC3A3946A2}" type="datetimeFigureOut">
              <a:rPr lang="en-US" smtClean="0"/>
              <a:pPr/>
              <a:t>3/29/2011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B29E9A8-2D57-489A-A13D-F0E89800FA2C}"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D8E9DB8-F961-4913-ACF1-43DC3A3946A2}" type="datetimeFigureOut">
              <a:rPr lang="en-US" smtClean="0"/>
              <a:pPr/>
              <a:t>3/29/2011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B29E9A8-2D57-489A-A13D-F0E89800FA2C}"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5D8E9DB8-F961-4913-ACF1-43DC3A3946A2}" type="datetimeFigureOut">
              <a:rPr lang="en-US" smtClean="0"/>
              <a:pPr/>
              <a:t>3/29/2011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B29E9A8-2D57-489A-A13D-F0E89800FA2C}"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D8E9DB8-F961-4913-ACF1-43DC3A3946A2}" type="datetimeFigureOut">
              <a:rPr lang="en-US" smtClean="0"/>
              <a:pPr/>
              <a:t>3/29/2011</a:t>
            </a:fld>
            <a:endParaRPr lang="en-US" dirty="0"/>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dirty="0"/>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1B29E9A8-2D57-489A-A13D-F0E89800FA2C}"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gif"/><Relationship Id="rId1" Type="http://schemas.openxmlformats.org/officeDocument/2006/relationships/slideLayout" Target="../slideLayouts/slideLayout5.xml"/><Relationship Id="rId5" Type="http://schemas.openxmlformats.org/officeDocument/2006/relationships/image" Target="../media/image22.jpeg"/><Relationship Id="rId4" Type="http://schemas.openxmlformats.org/officeDocument/2006/relationships/image" Target="../media/image21.jpeg"/></Relationships>
</file>

<file path=ppt/slides/_rels/slide1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0"/>
            <a:ext cx="7772400" cy="1470025"/>
          </a:xfrm>
        </p:spPr>
        <p:txBody>
          <a:bodyPr/>
          <a:lstStyle/>
          <a:p>
            <a:r>
              <a:rPr lang="en-US" dirty="0" smtClean="0"/>
              <a:t>CIVIL WAR</a:t>
            </a:r>
            <a:endParaRPr lang="en-US" dirty="0"/>
          </a:p>
        </p:txBody>
      </p:sp>
      <p:sp>
        <p:nvSpPr>
          <p:cNvPr id="3" name="Subtitle 2"/>
          <p:cNvSpPr>
            <a:spLocks noGrp="1"/>
          </p:cNvSpPr>
          <p:nvPr>
            <p:ph type="subTitle" idx="1"/>
          </p:nvPr>
        </p:nvSpPr>
        <p:spPr>
          <a:xfrm>
            <a:off x="1143000" y="1219200"/>
            <a:ext cx="6172200" cy="533400"/>
          </a:xfrm>
        </p:spPr>
        <p:txBody>
          <a:bodyPr>
            <a:normAutofit/>
          </a:bodyPr>
          <a:lstStyle/>
          <a:p>
            <a:r>
              <a:rPr lang="en-US" dirty="0" smtClean="0"/>
              <a:t>APRIL 12/1861-APRIL 9/1865</a:t>
            </a:r>
            <a:endParaRPr lang="en-US" dirty="0"/>
          </a:p>
        </p:txBody>
      </p:sp>
      <p:pic>
        <p:nvPicPr>
          <p:cNvPr id="19458" name="Picture 2" descr="http://research.surnames.com/images/civil_war_soldiers.jpg"/>
          <p:cNvPicPr>
            <a:picLocks noChangeAspect="1" noChangeArrowheads="1"/>
          </p:cNvPicPr>
          <p:nvPr/>
        </p:nvPicPr>
        <p:blipFill>
          <a:blip r:embed="rId2"/>
          <a:srcRect/>
          <a:stretch>
            <a:fillRect/>
          </a:stretch>
        </p:blipFill>
        <p:spPr bwMode="auto">
          <a:xfrm>
            <a:off x="609600" y="1752600"/>
            <a:ext cx="7867457" cy="5105400"/>
          </a:xfrm>
          <a:prstGeom prst="rect">
            <a:avLst/>
          </a:prstGeom>
          <a:noFill/>
        </p:spPr>
      </p:pic>
      <p:sp>
        <p:nvSpPr>
          <p:cNvPr id="5" name="Rectangle 4"/>
          <p:cNvSpPr/>
          <p:nvPr/>
        </p:nvSpPr>
        <p:spPr>
          <a:xfrm>
            <a:off x="0" y="0"/>
            <a:ext cx="4572000" cy="646331"/>
          </a:xfrm>
          <a:prstGeom prst="rect">
            <a:avLst/>
          </a:prstGeom>
        </p:spPr>
        <p:txBody>
          <a:bodyPr>
            <a:spAutoFit/>
          </a:bodyPr>
          <a:lstStyle/>
          <a:p>
            <a:r>
              <a:rPr lang="en-US" dirty="0" smtClean="0"/>
              <a:t>http://research.surnames.com/images/civil_war_soldiers.jpg</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
            </a:r>
            <a:br>
              <a:rPr lang="en-US" dirty="0" smtClean="0"/>
            </a:br>
            <a:r>
              <a:rPr lang="en-US" dirty="0" smtClean="0"/>
              <a:t>Battle Of Gettysburg</a:t>
            </a:r>
            <a:br>
              <a:rPr lang="en-US" dirty="0" smtClean="0"/>
            </a:br>
            <a:r>
              <a:rPr lang="en-US" dirty="0" smtClean="0"/>
              <a:t>July 1-3-1863</a:t>
            </a:r>
            <a:br>
              <a:rPr lang="en-US" dirty="0" smtClean="0"/>
            </a:br>
            <a:r>
              <a:rPr lang="en-US" dirty="0" smtClean="0">
                <a:solidFill>
                  <a:srgbClr val="FF0000"/>
                </a:solidFill>
                <a:latin typeface="Times New Roman" pitchFamily="18" charset="0"/>
                <a:cs typeface="Times New Roman" pitchFamily="18" charset="0"/>
              </a:rPr>
              <a:t/>
            </a:r>
            <a:br>
              <a:rPr lang="en-US" dirty="0" smtClean="0">
                <a:solidFill>
                  <a:srgbClr val="FF0000"/>
                </a:solidFill>
                <a:latin typeface="Times New Roman" pitchFamily="18" charset="0"/>
                <a:cs typeface="Times New Roman" pitchFamily="18" charset="0"/>
              </a:rPr>
            </a:br>
            <a:endParaRPr lang="en-US" dirty="0"/>
          </a:p>
        </p:txBody>
      </p:sp>
      <p:sp>
        <p:nvSpPr>
          <p:cNvPr id="3" name="Text Placeholder 2"/>
          <p:cNvSpPr>
            <a:spLocks noGrp="1"/>
          </p:cNvSpPr>
          <p:nvPr>
            <p:ph type="body" idx="1"/>
          </p:nvPr>
        </p:nvSpPr>
        <p:spPr>
          <a:solidFill>
            <a:schemeClr val="bg1"/>
          </a:solidFill>
        </p:spPr>
        <p:txBody>
          <a:bodyPr>
            <a:normAutofit lnSpcReduction="10000"/>
          </a:bodyPr>
          <a:lstStyle/>
          <a:p>
            <a:r>
              <a:rPr lang="en-US" dirty="0" smtClean="0"/>
              <a:t>Union:</a:t>
            </a:r>
            <a:r>
              <a:rPr lang="en-US" dirty="0" smtClean="0">
                <a:latin typeface="Times New Roman" pitchFamily="18" charset="0"/>
                <a:cs typeface="Times New Roman" pitchFamily="18" charset="0"/>
              </a:rPr>
              <a:t> Major General George Meade</a:t>
            </a:r>
            <a:endParaRPr lang="en-US" dirty="0"/>
          </a:p>
        </p:txBody>
      </p:sp>
      <p:sp>
        <p:nvSpPr>
          <p:cNvPr id="4" name="Text Placeholder 3"/>
          <p:cNvSpPr>
            <a:spLocks noGrp="1"/>
          </p:cNvSpPr>
          <p:nvPr>
            <p:ph type="body" sz="half" idx="3"/>
          </p:nvPr>
        </p:nvSpPr>
        <p:spPr>
          <a:solidFill>
            <a:schemeClr val="bg1"/>
          </a:solidFill>
        </p:spPr>
        <p:txBody>
          <a:bodyPr>
            <a:normAutofit lnSpcReduction="10000"/>
          </a:bodyPr>
          <a:lstStyle/>
          <a:p>
            <a:r>
              <a:rPr lang="en-US" dirty="0" smtClean="0"/>
              <a:t>Confederate: general e lee</a:t>
            </a:r>
            <a:endParaRPr lang="en-US" dirty="0"/>
          </a:p>
        </p:txBody>
      </p:sp>
      <p:sp>
        <p:nvSpPr>
          <p:cNvPr id="5" name="Content Placeholder 4"/>
          <p:cNvSpPr>
            <a:spLocks noGrp="1"/>
          </p:cNvSpPr>
          <p:nvPr>
            <p:ph sz="quarter" idx="2"/>
          </p:nvPr>
        </p:nvSpPr>
        <p:spPr>
          <a:xfrm>
            <a:off x="457200" y="2362201"/>
            <a:ext cx="4040188" cy="533400"/>
          </a:xfrm>
        </p:spPr>
        <p:txBody>
          <a:bodyPr/>
          <a:lstStyle/>
          <a:p>
            <a:r>
              <a:rPr lang="en-US" dirty="0" smtClean="0">
                <a:latin typeface="Times New Roman" pitchFamily="18" charset="0"/>
                <a:cs typeface="Times New Roman" pitchFamily="18" charset="0"/>
              </a:rPr>
              <a:t>Casualties: 3,155</a:t>
            </a:r>
            <a:endParaRPr lang="en-US" dirty="0"/>
          </a:p>
        </p:txBody>
      </p:sp>
      <p:sp>
        <p:nvSpPr>
          <p:cNvPr id="6" name="Content Placeholder 5"/>
          <p:cNvSpPr>
            <a:spLocks noGrp="1"/>
          </p:cNvSpPr>
          <p:nvPr>
            <p:ph sz="quarter" idx="4"/>
          </p:nvPr>
        </p:nvSpPr>
        <p:spPr>
          <a:xfrm>
            <a:off x="4645025" y="2362201"/>
            <a:ext cx="4041775" cy="609600"/>
          </a:xfrm>
        </p:spPr>
        <p:txBody>
          <a:bodyPr/>
          <a:lstStyle/>
          <a:p>
            <a:r>
              <a:rPr lang="en-US" dirty="0" smtClean="0">
                <a:latin typeface="Times New Roman" pitchFamily="18" charset="0"/>
                <a:cs typeface="Times New Roman" pitchFamily="18" charset="0"/>
              </a:rPr>
              <a:t>Casualties :4,708</a:t>
            </a:r>
            <a:endParaRPr lang="en-US" dirty="0"/>
          </a:p>
        </p:txBody>
      </p:sp>
      <p:sp>
        <p:nvSpPr>
          <p:cNvPr id="7" name="TextBox 6"/>
          <p:cNvSpPr txBox="1"/>
          <p:nvPr/>
        </p:nvSpPr>
        <p:spPr>
          <a:xfrm>
            <a:off x="1219200" y="3657600"/>
            <a:ext cx="184731" cy="369332"/>
          </a:xfrm>
          <a:prstGeom prst="rect">
            <a:avLst/>
          </a:prstGeom>
          <a:noFill/>
        </p:spPr>
        <p:txBody>
          <a:bodyPr wrap="none" rtlCol="0">
            <a:spAutoFit/>
          </a:bodyPr>
          <a:lstStyle/>
          <a:p>
            <a:endParaRPr lang="en-US" dirty="0"/>
          </a:p>
        </p:txBody>
      </p:sp>
      <p:sp>
        <p:nvSpPr>
          <p:cNvPr id="8" name="TextBox 7"/>
          <p:cNvSpPr txBox="1"/>
          <p:nvPr/>
        </p:nvSpPr>
        <p:spPr>
          <a:xfrm>
            <a:off x="228600" y="2819400"/>
            <a:ext cx="7507183" cy="923330"/>
          </a:xfrm>
          <a:prstGeom prst="rect">
            <a:avLst/>
          </a:prstGeom>
          <a:noFill/>
        </p:spPr>
        <p:txBody>
          <a:bodyPr wrap="none" rtlCol="0">
            <a:spAutoFit/>
          </a:bodyPr>
          <a:lstStyle/>
          <a:p>
            <a:endParaRPr lang="en-US" dirty="0" smtClean="0"/>
          </a:p>
          <a:p>
            <a:r>
              <a:rPr lang="en-US" dirty="0" smtClean="0"/>
              <a:t>The significance of this battle is that it was the turning point in the war.</a:t>
            </a:r>
          </a:p>
          <a:p>
            <a:r>
              <a:rPr lang="en-US" dirty="0" smtClean="0"/>
              <a:t>This battle was fought in Gettysburg P.A. </a:t>
            </a:r>
            <a:endParaRPr lang="en-US" dirty="0"/>
          </a:p>
        </p:txBody>
      </p:sp>
      <p:pic>
        <p:nvPicPr>
          <p:cNvPr id="1026" name="Picture 2" descr="http://heartlandtrails.com/BLOG_images/gettysburg.jpg"/>
          <p:cNvPicPr>
            <a:picLocks noChangeAspect="1" noChangeArrowheads="1"/>
          </p:cNvPicPr>
          <p:nvPr/>
        </p:nvPicPr>
        <p:blipFill>
          <a:blip r:embed="rId2"/>
          <a:srcRect/>
          <a:stretch>
            <a:fillRect/>
          </a:stretch>
        </p:blipFill>
        <p:spPr bwMode="auto">
          <a:xfrm>
            <a:off x="3733800" y="3810000"/>
            <a:ext cx="5715000" cy="3048000"/>
          </a:xfrm>
          <a:prstGeom prst="rect">
            <a:avLst/>
          </a:prstGeom>
          <a:noFill/>
        </p:spPr>
      </p:pic>
      <p:sp>
        <p:nvSpPr>
          <p:cNvPr id="10" name="Rectangle 9"/>
          <p:cNvSpPr/>
          <p:nvPr/>
        </p:nvSpPr>
        <p:spPr>
          <a:xfrm>
            <a:off x="0" y="6211669"/>
            <a:ext cx="3429000" cy="646331"/>
          </a:xfrm>
          <a:prstGeom prst="rect">
            <a:avLst/>
          </a:prstGeom>
        </p:spPr>
        <p:txBody>
          <a:bodyPr wrap="square">
            <a:spAutoFit/>
          </a:bodyPr>
          <a:lstStyle/>
          <a:p>
            <a:r>
              <a:rPr lang="en-US" dirty="0" smtClean="0"/>
              <a:t>http://heartlandtrails.com/BLOG_images/gettysburg.jpg</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SECOND BATTLE OF FORT FISHER</a:t>
            </a:r>
            <a:br>
              <a:rPr lang="en-US" dirty="0" smtClean="0"/>
            </a:br>
            <a:endParaRPr lang="en-US" dirty="0"/>
          </a:p>
        </p:txBody>
      </p:sp>
      <p:sp>
        <p:nvSpPr>
          <p:cNvPr id="3" name="Text Placeholder 2"/>
          <p:cNvSpPr>
            <a:spLocks noGrp="1"/>
          </p:cNvSpPr>
          <p:nvPr>
            <p:ph type="body" idx="1"/>
          </p:nvPr>
        </p:nvSpPr>
        <p:spPr>
          <a:solidFill>
            <a:schemeClr val="bg1"/>
          </a:solidFill>
        </p:spPr>
        <p:txBody>
          <a:bodyPr>
            <a:normAutofit fontScale="70000" lnSpcReduction="20000"/>
          </a:bodyPr>
          <a:lstStyle/>
          <a:p>
            <a:r>
              <a:rPr lang="en-US" dirty="0" smtClean="0"/>
              <a:t>UNION:</a:t>
            </a:r>
            <a:r>
              <a:rPr lang="en-US" dirty="0" smtClean="0">
                <a:latin typeface="Times New Roman" pitchFamily="18" charset="0"/>
                <a:cs typeface="Times New Roman" pitchFamily="18" charset="0"/>
              </a:rPr>
              <a:t> Major General Alfred Terry Rear Admiral David D. Porter </a:t>
            </a:r>
            <a:endParaRPr lang="en-US" dirty="0"/>
          </a:p>
        </p:txBody>
      </p:sp>
      <p:sp>
        <p:nvSpPr>
          <p:cNvPr id="4" name="Text Placeholder 3"/>
          <p:cNvSpPr>
            <a:spLocks noGrp="1"/>
          </p:cNvSpPr>
          <p:nvPr>
            <p:ph type="body" sz="half" idx="3"/>
          </p:nvPr>
        </p:nvSpPr>
        <p:spPr>
          <a:xfrm>
            <a:off x="4648200" y="1524000"/>
            <a:ext cx="4041775" cy="750887"/>
          </a:xfrm>
          <a:solidFill>
            <a:schemeClr val="bg1"/>
          </a:solidFill>
        </p:spPr>
        <p:txBody>
          <a:bodyPr>
            <a:normAutofit fontScale="70000" lnSpcReduction="20000"/>
          </a:bodyPr>
          <a:lstStyle/>
          <a:p>
            <a:r>
              <a:rPr lang="en-US" dirty="0" smtClean="0"/>
              <a:t>CONFEDERATE:</a:t>
            </a:r>
            <a:r>
              <a:rPr lang="en-US" dirty="0" smtClean="0">
                <a:latin typeface="Times New Roman" pitchFamily="18" charset="0"/>
                <a:cs typeface="Times New Roman" pitchFamily="18" charset="0"/>
              </a:rPr>
              <a:t> Major General W.H.C. Whiting Robert F. Hoke </a:t>
            </a:r>
            <a:endParaRPr lang="en-US" dirty="0"/>
          </a:p>
        </p:txBody>
      </p:sp>
      <p:sp>
        <p:nvSpPr>
          <p:cNvPr id="5" name="Content Placeholder 4"/>
          <p:cNvSpPr>
            <a:spLocks noGrp="1"/>
          </p:cNvSpPr>
          <p:nvPr>
            <p:ph sz="quarter" idx="2"/>
          </p:nvPr>
        </p:nvSpPr>
        <p:spPr>
          <a:xfrm>
            <a:off x="457200" y="2362200"/>
            <a:ext cx="4040188" cy="990600"/>
          </a:xfrm>
        </p:spPr>
        <p:txBody>
          <a:bodyPr/>
          <a:lstStyle/>
          <a:p>
            <a:r>
              <a:rPr lang="en-US" dirty="0" smtClean="0">
                <a:latin typeface="Times New Roman" pitchFamily="18" charset="0"/>
                <a:cs typeface="Times New Roman" pitchFamily="18" charset="0"/>
              </a:rPr>
              <a:t>Casualties:</a:t>
            </a:r>
          </a:p>
          <a:p>
            <a:r>
              <a:rPr lang="en-US" dirty="0" smtClean="0"/>
              <a:t>1,338</a:t>
            </a:r>
            <a:endParaRPr lang="en-US" dirty="0"/>
          </a:p>
        </p:txBody>
      </p:sp>
      <p:sp>
        <p:nvSpPr>
          <p:cNvPr id="6" name="Content Placeholder 5"/>
          <p:cNvSpPr>
            <a:spLocks noGrp="1"/>
          </p:cNvSpPr>
          <p:nvPr>
            <p:ph sz="quarter" idx="4"/>
          </p:nvPr>
        </p:nvSpPr>
        <p:spPr>
          <a:xfrm>
            <a:off x="4645025" y="2362201"/>
            <a:ext cx="4041775" cy="990600"/>
          </a:xfrm>
        </p:spPr>
        <p:txBody>
          <a:bodyPr/>
          <a:lstStyle/>
          <a:p>
            <a:pPr fontAlgn="auto">
              <a:spcAft>
                <a:spcPts val="0"/>
              </a:spcAft>
              <a:buFont typeface="Arial" pitchFamily="34" charset="0"/>
              <a:buChar char="•"/>
              <a:defRPr/>
            </a:pPr>
            <a:r>
              <a:rPr lang="en-US" dirty="0" smtClean="0">
                <a:latin typeface="Times New Roman" pitchFamily="18" charset="0"/>
                <a:cs typeface="Times New Roman" pitchFamily="18" charset="0"/>
              </a:rPr>
              <a:t>Casualties:</a:t>
            </a:r>
          </a:p>
          <a:p>
            <a:pPr fontAlgn="auto">
              <a:spcAft>
                <a:spcPts val="0"/>
              </a:spcAft>
              <a:buFont typeface="Arial" pitchFamily="34" charset="0"/>
              <a:buChar char="•"/>
              <a:defRPr/>
            </a:pPr>
            <a:r>
              <a:rPr lang="en-US" dirty="0" smtClean="0">
                <a:latin typeface="Times New Roman" pitchFamily="18" charset="0"/>
                <a:cs typeface="Times New Roman" pitchFamily="18" charset="0"/>
              </a:rPr>
              <a:t>583</a:t>
            </a:r>
          </a:p>
        </p:txBody>
      </p:sp>
      <p:sp>
        <p:nvSpPr>
          <p:cNvPr id="7" name="TextBox 6"/>
          <p:cNvSpPr txBox="1"/>
          <p:nvPr/>
        </p:nvSpPr>
        <p:spPr>
          <a:xfrm>
            <a:off x="304800" y="3200400"/>
            <a:ext cx="7887096" cy="923330"/>
          </a:xfrm>
          <a:prstGeom prst="rect">
            <a:avLst/>
          </a:prstGeom>
          <a:noFill/>
        </p:spPr>
        <p:txBody>
          <a:bodyPr wrap="none" rtlCol="0">
            <a:spAutoFit/>
          </a:bodyPr>
          <a:lstStyle/>
          <a:p>
            <a:r>
              <a:rPr lang="en-US" dirty="0" smtClean="0"/>
              <a:t>The significance of this battle is that Wilmington was the confederates last</a:t>
            </a:r>
          </a:p>
          <a:p>
            <a:r>
              <a:rPr lang="en-US" dirty="0" smtClean="0"/>
              <a:t>Port which is how they got all there supplies fort fisher was all that was </a:t>
            </a:r>
          </a:p>
          <a:p>
            <a:r>
              <a:rPr lang="en-US" dirty="0" smtClean="0"/>
              <a:t>Protecting it. This battle was fought fort fisher N.C.</a:t>
            </a:r>
            <a:endParaRPr lang="en-US" dirty="0"/>
          </a:p>
        </p:txBody>
      </p:sp>
      <p:pic>
        <p:nvPicPr>
          <p:cNvPr id="23554" name="Picture 2" descr="http://www.ncgenweb.us/mcdowell/military/Battle_of_Fort_Fisher.png"/>
          <p:cNvPicPr>
            <a:picLocks noChangeAspect="1" noChangeArrowheads="1"/>
          </p:cNvPicPr>
          <p:nvPr/>
        </p:nvPicPr>
        <p:blipFill>
          <a:blip r:embed="rId2"/>
          <a:srcRect/>
          <a:stretch>
            <a:fillRect/>
          </a:stretch>
        </p:blipFill>
        <p:spPr bwMode="auto">
          <a:xfrm>
            <a:off x="3200400" y="4038601"/>
            <a:ext cx="5943600" cy="2819400"/>
          </a:xfrm>
          <a:prstGeom prst="rect">
            <a:avLst/>
          </a:prstGeom>
          <a:noFill/>
        </p:spPr>
      </p:pic>
      <p:sp>
        <p:nvSpPr>
          <p:cNvPr id="9" name="Rectangle 8"/>
          <p:cNvSpPr/>
          <p:nvPr/>
        </p:nvSpPr>
        <p:spPr>
          <a:xfrm>
            <a:off x="0" y="5934670"/>
            <a:ext cx="2895600" cy="923330"/>
          </a:xfrm>
          <a:prstGeom prst="rect">
            <a:avLst/>
          </a:prstGeom>
        </p:spPr>
        <p:txBody>
          <a:bodyPr wrap="square">
            <a:spAutoFit/>
          </a:bodyPr>
          <a:lstStyle/>
          <a:p>
            <a:r>
              <a:rPr lang="en-US" dirty="0" smtClean="0"/>
              <a:t>http://www.ncgenweb.us/mcdowell/military/Battle_of_Fort_Fisher.png</a:t>
            </a:r>
            <a:endParaRPr lang="en-US" dirty="0"/>
          </a:p>
        </p:txBody>
      </p:sp>
      <p:sp>
        <p:nvSpPr>
          <p:cNvPr id="11" name="TextBox 10"/>
          <p:cNvSpPr txBox="1"/>
          <p:nvPr/>
        </p:nvSpPr>
        <p:spPr>
          <a:xfrm>
            <a:off x="228600" y="4800600"/>
            <a:ext cx="2101857" cy="369332"/>
          </a:xfrm>
          <a:prstGeom prst="rect">
            <a:avLst/>
          </a:prstGeom>
          <a:noFill/>
        </p:spPr>
        <p:txBody>
          <a:bodyPr wrap="none" rtlCol="0">
            <a:spAutoFit/>
          </a:bodyPr>
          <a:lstStyle/>
          <a:p>
            <a:r>
              <a:rPr lang="en-US" smtClean="0"/>
              <a:t>January 13-15 1865</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BATTLE OF APPOMATTOX COURTHOUSE</a:t>
            </a:r>
            <a:endParaRPr lang="en-US" dirty="0"/>
          </a:p>
        </p:txBody>
      </p:sp>
      <p:sp>
        <p:nvSpPr>
          <p:cNvPr id="3" name="Text Placeholder 2"/>
          <p:cNvSpPr>
            <a:spLocks noGrp="1"/>
          </p:cNvSpPr>
          <p:nvPr>
            <p:ph type="body" idx="1"/>
          </p:nvPr>
        </p:nvSpPr>
        <p:spPr>
          <a:solidFill>
            <a:schemeClr val="bg1"/>
          </a:solidFill>
        </p:spPr>
        <p:txBody>
          <a:bodyPr/>
          <a:lstStyle/>
          <a:p>
            <a:r>
              <a:rPr lang="en-US" dirty="0" smtClean="0"/>
              <a:t>Union: grants</a:t>
            </a:r>
            <a:endParaRPr lang="en-US" dirty="0"/>
          </a:p>
        </p:txBody>
      </p:sp>
      <p:sp>
        <p:nvSpPr>
          <p:cNvPr id="4" name="Text Placeholder 3"/>
          <p:cNvSpPr>
            <a:spLocks noGrp="1"/>
          </p:cNvSpPr>
          <p:nvPr>
            <p:ph type="body" sz="half" idx="3"/>
          </p:nvPr>
        </p:nvSpPr>
        <p:spPr>
          <a:solidFill>
            <a:schemeClr val="bg1"/>
          </a:solidFill>
        </p:spPr>
        <p:txBody>
          <a:bodyPr>
            <a:normAutofit fontScale="92500" lnSpcReduction="20000"/>
          </a:bodyPr>
          <a:lstStyle/>
          <a:p>
            <a:r>
              <a:rPr lang="en-US" sz="2800" dirty="0" smtClean="0"/>
              <a:t>Confederate: general e. lee</a:t>
            </a:r>
            <a:endParaRPr lang="en-US" sz="2800" dirty="0"/>
          </a:p>
        </p:txBody>
      </p:sp>
      <p:sp>
        <p:nvSpPr>
          <p:cNvPr id="5" name="Content Placeholder 4"/>
          <p:cNvSpPr>
            <a:spLocks noGrp="1"/>
          </p:cNvSpPr>
          <p:nvPr>
            <p:ph sz="quarter" idx="2"/>
          </p:nvPr>
        </p:nvSpPr>
        <p:spPr>
          <a:xfrm>
            <a:off x="457200" y="2362201"/>
            <a:ext cx="4040188" cy="990600"/>
          </a:xfrm>
        </p:spPr>
        <p:txBody>
          <a:bodyPr/>
          <a:lstStyle/>
          <a:p>
            <a:r>
              <a:rPr lang="en-US" dirty="0" smtClean="0">
                <a:latin typeface="Times New Roman" pitchFamily="18" charset="0"/>
                <a:cs typeface="Times New Roman" pitchFamily="18" charset="0"/>
              </a:rPr>
              <a:t>Casualties:</a:t>
            </a:r>
          </a:p>
          <a:p>
            <a:r>
              <a:rPr lang="en-US" dirty="0" smtClean="0">
                <a:latin typeface="Times New Roman" pitchFamily="18" charset="0"/>
                <a:cs typeface="Times New Roman" pitchFamily="18" charset="0"/>
              </a:rPr>
              <a:t>Union: 164</a:t>
            </a:r>
          </a:p>
          <a:p>
            <a:endParaRPr lang="en-US" dirty="0" smtClean="0">
              <a:latin typeface="Times New Roman" pitchFamily="18" charset="0"/>
              <a:cs typeface="Times New Roman" pitchFamily="18" charset="0"/>
            </a:endParaRPr>
          </a:p>
          <a:p>
            <a:endParaRPr lang="en-US" dirty="0"/>
          </a:p>
        </p:txBody>
      </p:sp>
      <p:sp>
        <p:nvSpPr>
          <p:cNvPr id="6" name="Content Placeholder 5"/>
          <p:cNvSpPr>
            <a:spLocks noGrp="1"/>
          </p:cNvSpPr>
          <p:nvPr>
            <p:ph sz="quarter" idx="4"/>
          </p:nvPr>
        </p:nvSpPr>
        <p:spPr>
          <a:xfrm>
            <a:off x="4645025" y="2362201"/>
            <a:ext cx="4041775" cy="990600"/>
          </a:xfrm>
        </p:spPr>
        <p:txBody>
          <a:bodyPr/>
          <a:lstStyle/>
          <a:p>
            <a:r>
              <a:rPr lang="en-US" dirty="0" smtClean="0">
                <a:latin typeface="Times New Roman" pitchFamily="18" charset="0"/>
                <a:cs typeface="Times New Roman" pitchFamily="18" charset="0"/>
              </a:rPr>
              <a:t>Casualties:</a:t>
            </a:r>
          </a:p>
          <a:p>
            <a:r>
              <a:rPr lang="en-US" dirty="0" smtClean="0">
                <a:latin typeface="Times New Roman" pitchFamily="18" charset="0"/>
                <a:cs typeface="Times New Roman" pitchFamily="18" charset="0"/>
              </a:rPr>
              <a:t>Confederate: 500</a:t>
            </a:r>
            <a:endParaRPr lang="en-US" dirty="0"/>
          </a:p>
        </p:txBody>
      </p:sp>
      <p:sp>
        <p:nvSpPr>
          <p:cNvPr id="7" name="TextBox 6"/>
          <p:cNvSpPr txBox="1"/>
          <p:nvPr/>
        </p:nvSpPr>
        <p:spPr>
          <a:xfrm>
            <a:off x="381000" y="3276600"/>
            <a:ext cx="8242962" cy="923330"/>
          </a:xfrm>
          <a:prstGeom prst="rect">
            <a:avLst/>
          </a:prstGeom>
          <a:noFill/>
        </p:spPr>
        <p:txBody>
          <a:bodyPr wrap="none" rtlCol="0">
            <a:spAutoFit/>
          </a:bodyPr>
          <a:lstStyle/>
          <a:p>
            <a:r>
              <a:rPr lang="en-US" dirty="0" smtClean="0"/>
              <a:t>The significance of this battle is that it was the last battle of the civil war.</a:t>
            </a:r>
          </a:p>
          <a:p>
            <a:r>
              <a:rPr lang="en-US" dirty="0" smtClean="0"/>
              <a:t>The outcome of this battle is that general lee ended up surrendering to general </a:t>
            </a:r>
          </a:p>
          <a:p>
            <a:r>
              <a:rPr lang="en-US" dirty="0" smtClean="0"/>
              <a:t>Grant.  This battle took place on the morning of April -9-1865</a:t>
            </a:r>
          </a:p>
        </p:txBody>
      </p:sp>
      <p:pic>
        <p:nvPicPr>
          <p:cNvPr id="1026" name="Picture 2" descr="http://farm1.static.flickr.com/23/25459804_dd3fd22e38.jpg"/>
          <p:cNvPicPr>
            <a:picLocks noChangeAspect="1" noChangeArrowheads="1"/>
          </p:cNvPicPr>
          <p:nvPr/>
        </p:nvPicPr>
        <p:blipFill>
          <a:blip r:embed="rId2"/>
          <a:srcRect/>
          <a:stretch>
            <a:fillRect/>
          </a:stretch>
        </p:blipFill>
        <p:spPr bwMode="auto">
          <a:xfrm>
            <a:off x="3962400" y="4102894"/>
            <a:ext cx="5181600" cy="2793206"/>
          </a:xfrm>
          <a:prstGeom prst="rect">
            <a:avLst/>
          </a:prstGeom>
          <a:noFill/>
        </p:spPr>
      </p:pic>
      <p:sp>
        <p:nvSpPr>
          <p:cNvPr id="9" name="Rectangle 8"/>
          <p:cNvSpPr/>
          <p:nvPr/>
        </p:nvSpPr>
        <p:spPr>
          <a:xfrm>
            <a:off x="0" y="6019800"/>
            <a:ext cx="3200400" cy="923330"/>
          </a:xfrm>
          <a:prstGeom prst="rect">
            <a:avLst/>
          </a:prstGeom>
        </p:spPr>
        <p:txBody>
          <a:bodyPr wrap="square">
            <a:spAutoFit/>
          </a:bodyPr>
          <a:lstStyle/>
          <a:p>
            <a:r>
              <a:rPr lang="en-US" dirty="0" smtClean="0"/>
              <a:t>http://farm1.static.flickr.com/23/25459804_dd3fd22e38.jpg</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CANNONS</a:t>
            </a:r>
            <a:endParaRPr lang="en-US" dirty="0"/>
          </a:p>
        </p:txBody>
      </p:sp>
      <p:sp>
        <p:nvSpPr>
          <p:cNvPr id="3" name="Text Placeholder 2"/>
          <p:cNvSpPr>
            <a:spLocks noGrp="1"/>
          </p:cNvSpPr>
          <p:nvPr>
            <p:ph type="body" idx="1"/>
          </p:nvPr>
        </p:nvSpPr>
        <p:spPr>
          <a:xfrm>
            <a:off x="457200" y="1524000"/>
            <a:ext cx="4040188" cy="750887"/>
          </a:xfrm>
        </p:spPr>
        <p:txBody>
          <a:bodyPr/>
          <a:lstStyle/>
          <a:p>
            <a:r>
              <a:rPr lang="en-US" dirty="0" smtClean="0"/>
              <a:t>NAPOLION</a:t>
            </a:r>
            <a:endParaRPr lang="en-US" dirty="0"/>
          </a:p>
        </p:txBody>
      </p:sp>
      <p:sp>
        <p:nvSpPr>
          <p:cNvPr id="5" name="Content Placeholder 4"/>
          <p:cNvSpPr>
            <a:spLocks noGrp="1"/>
          </p:cNvSpPr>
          <p:nvPr>
            <p:ph sz="quarter" idx="2"/>
          </p:nvPr>
        </p:nvSpPr>
        <p:spPr>
          <a:xfrm>
            <a:off x="228600" y="2057400"/>
            <a:ext cx="3200400" cy="457199"/>
          </a:xfrm>
        </p:spPr>
        <p:txBody>
          <a:bodyPr>
            <a:normAutofit lnSpcReduction="10000"/>
          </a:bodyPr>
          <a:lstStyle/>
          <a:p>
            <a:r>
              <a:rPr lang="en-US" dirty="0" smtClean="0"/>
              <a:t>12 POUND SHOT</a:t>
            </a:r>
            <a:endParaRPr lang="en-US" dirty="0"/>
          </a:p>
        </p:txBody>
      </p:sp>
      <p:sp>
        <p:nvSpPr>
          <p:cNvPr id="6" name="Content Placeholder 5"/>
          <p:cNvSpPr>
            <a:spLocks noGrp="1"/>
          </p:cNvSpPr>
          <p:nvPr>
            <p:ph sz="quarter" idx="4"/>
          </p:nvPr>
        </p:nvSpPr>
        <p:spPr>
          <a:xfrm>
            <a:off x="4495800" y="1447800"/>
            <a:ext cx="4041775" cy="1066800"/>
          </a:xfrm>
        </p:spPr>
        <p:txBody>
          <a:bodyPr/>
          <a:lstStyle/>
          <a:p>
            <a:pPr lvl="1"/>
            <a:r>
              <a:rPr lang="en-US" dirty="0" smtClean="0">
                <a:latin typeface="Times New Roman" pitchFamily="18" charset="0"/>
                <a:cs typeface="Times New Roman" pitchFamily="18" charset="0"/>
              </a:rPr>
              <a:t>Howitzer</a:t>
            </a:r>
          </a:p>
          <a:p>
            <a:pPr>
              <a:buFont typeface="Wingdings" pitchFamily="2" charset="2"/>
              <a:buChar char="ü"/>
            </a:pPr>
            <a:r>
              <a:rPr lang="en-US" dirty="0" smtClean="0">
                <a:latin typeface="Times New Roman" pitchFamily="18" charset="0"/>
                <a:cs typeface="Times New Roman" pitchFamily="18" charset="0"/>
              </a:rPr>
              <a:t>12, 24, and 32 pound shot</a:t>
            </a:r>
          </a:p>
          <a:p>
            <a:endParaRPr lang="en-US" dirty="0"/>
          </a:p>
        </p:txBody>
      </p:sp>
      <p:pic>
        <p:nvPicPr>
          <p:cNvPr id="25602" name="Picture 2" descr="http://myhomers.com/pages/prior/101208/a%20napoleon%20cannon%2011.jpg"/>
          <p:cNvPicPr>
            <a:picLocks noChangeAspect="1" noChangeArrowheads="1"/>
          </p:cNvPicPr>
          <p:nvPr/>
        </p:nvPicPr>
        <p:blipFill>
          <a:blip r:embed="rId2"/>
          <a:srcRect/>
          <a:stretch>
            <a:fillRect/>
          </a:stretch>
        </p:blipFill>
        <p:spPr bwMode="auto">
          <a:xfrm>
            <a:off x="228600" y="2971800"/>
            <a:ext cx="3467100" cy="2359135"/>
          </a:xfrm>
          <a:prstGeom prst="rect">
            <a:avLst/>
          </a:prstGeom>
          <a:noFill/>
        </p:spPr>
      </p:pic>
      <p:sp>
        <p:nvSpPr>
          <p:cNvPr id="8" name="Rectangle 7"/>
          <p:cNvSpPr/>
          <p:nvPr/>
        </p:nvSpPr>
        <p:spPr>
          <a:xfrm>
            <a:off x="0" y="6211669"/>
            <a:ext cx="4572000" cy="646331"/>
          </a:xfrm>
          <a:prstGeom prst="rect">
            <a:avLst/>
          </a:prstGeom>
        </p:spPr>
        <p:txBody>
          <a:bodyPr>
            <a:spAutoFit/>
          </a:bodyPr>
          <a:lstStyle/>
          <a:p>
            <a:r>
              <a:rPr lang="en-US" dirty="0" smtClean="0"/>
              <a:t>http://myhomers.com/pages/prior/101208/a%20napoleon%20cannon%2011.jpg</a:t>
            </a:r>
            <a:endParaRPr lang="en-US" dirty="0"/>
          </a:p>
        </p:txBody>
      </p:sp>
      <p:pic>
        <p:nvPicPr>
          <p:cNvPr id="25604" name="Picture 4" descr="http://www.buckstix.com/images/howitz1.jpg"/>
          <p:cNvPicPr>
            <a:picLocks noChangeAspect="1" noChangeArrowheads="1"/>
          </p:cNvPicPr>
          <p:nvPr/>
        </p:nvPicPr>
        <p:blipFill>
          <a:blip r:embed="rId3"/>
          <a:srcRect/>
          <a:stretch>
            <a:fillRect/>
          </a:stretch>
        </p:blipFill>
        <p:spPr bwMode="auto">
          <a:xfrm>
            <a:off x="4419600" y="2743200"/>
            <a:ext cx="4472608" cy="2743200"/>
          </a:xfrm>
          <a:prstGeom prst="rect">
            <a:avLst/>
          </a:prstGeom>
          <a:noFill/>
        </p:spPr>
      </p:pic>
      <p:sp>
        <p:nvSpPr>
          <p:cNvPr id="10" name="Rectangle 9"/>
          <p:cNvSpPr/>
          <p:nvPr/>
        </p:nvSpPr>
        <p:spPr>
          <a:xfrm>
            <a:off x="4572000" y="6019800"/>
            <a:ext cx="4572000" cy="646331"/>
          </a:xfrm>
          <a:prstGeom prst="rect">
            <a:avLst/>
          </a:prstGeom>
        </p:spPr>
        <p:txBody>
          <a:bodyPr>
            <a:spAutoFit/>
          </a:bodyPr>
          <a:lstStyle/>
          <a:p>
            <a:r>
              <a:rPr lang="en-US" dirty="0" smtClean="0"/>
              <a:t>http://www.buckstix.com/images/howitz1.jpg</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RIFLES</a:t>
            </a:r>
            <a:endParaRPr lang="en-US" dirty="0"/>
          </a:p>
        </p:txBody>
      </p:sp>
      <p:sp>
        <p:nvSpPr>
          <p:cNvPr id="5" name="Content Placeholder 4"/>
          <p:cNvSpPr>
            <a:spLocks noGrp="1"/>
          </p:cNvSpPr>
          <p:nvPr>
            <p:ph sz="quarter" idx="2"/>
          </p:nvPr>
        </p:nvSpPr>
        <p:spPr/>
        <p:txBody>
          <a:bodyPr/>
          <a:lstStyle/>
          <a:p>
            <a:r>
              <a:rPr lang="en-US" dirty="0" smtClean="0"/>
              <a:t>USED BY BOTH SOUTH AND NORTH.</a:t>
            </a:r>
          </a:p>
          <a:p>
            <a:r>
              <a:rPr lang="en-US" dirty="0" smtClean="0"/>
              <a:t>MUZZLE LOADED</a:t>
            </a:r>
          </a:p>
          <a:p>
            <a:r>
              <a:rPr lang="en-US" dirty="0" smtClean="0"/>
              <a:t>2-3 PER </a:t>
            </a:r>
            <a:r>
              <a:rPr lang="en-US" sz="2800" dirty="0" smtClean="0">
                <a:latin typeface="Times New Roman" pitchFamily="18" charset="0"/>
                <a:cs typeface="Times New Roman" pitchFamily="18" charset="0"/>
              </a:rPr>
              <a:t>minute.</a:t>
            </a:r>
            <a:endParaRPr lang="en-US" dirty="0" smtClean="0"/>
          </a:p>
          <a:p>
            <a:r>
              <a:rPr lang="en-US" dirty="0" smtClean="0"/>
              <a:t>ACCURATE 1-400 YARDS.</a:t>
            </a:r>
            <a:endParaRPr lang="en-US" dirty="0"/>
          </a:p>
        </p:txBody>
      </p:sp>
      <p:pic>
        <p:nvPicPr>
          <p:cNvPr id="26626" name="Picture 2" descr="http://www.kidport.com/reflib/usahistory/civilwar/Images/Rifles.jpg"/>
          <p:cNvPicPr>
            <a:picLocks noChangeAspect="1" noChangeArrowheads="1"/>
          </p:cNvPicPr>
          <p:nvPr/>
        </p:nvPicPr>
        <p:blipFill>
          <a:blip r:embed="rId2"/>
          <a:srcRect/>
          <a:stretch>
            <a:fillRect/>
          </a:stretch>
        </p:blipFill>
        <p:spPr bwMode="auto">
          <a:xfrm>
            <a:off x="4800600" y="1752600"/>
            <a:ext cx="3810000" cy="3048000"/>
          </a:xfrm>
          <a:prstGeom prst="rect">
            <a:avLst/>
          </a:prstGeom>
          <a:noFill/>
        </p:spPr>
      </p:pic>
      <p:sp>
        <p:nvSpPr>
          <p:cNvPr id="9" name="Rectangle 8"/>
          <p:cNvSpPr/>
          <p:nvPr/>
        </p:nvSpPr>
        <p:spPr>
          <a:xfrm>
            <a:off x="4572000" y="6211669"/>
            <a:ext cx="4572000" cy="646331"/>
          </a:xfrm>
          <a:prstGeom prst="rect">
            <a:avLst/>
          </a:prstGeom>
        </p:spPr>
        <p:txBody>
          <a:bodyPr>
            <a:spAutoFit/>
          </a:bodyPr>
          <a:lstStyle/>
          <a:p>
            <a:r>
              <a:rPr lang="en-US" dirty="0" smtClean="0"/>
              <a:t>http://www.kidport.com/reflib/usahistory/civilwar/Images/Rifles.jpg</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dirty="0" smtClean="0">
                <a:latin typeface="Times New Roman" pitchFamily="18" charset="0"/>
                <a:cs typeface="Times New Roman" pitchFamily="18" charset="0"/>
              </a:rPr>
              <a:t> PISTOLS </a:t>
            </a:r>
            <a:endParaRPr lang="en-US" sz="4800" dirty="0"/>
          </a:p>
        </p:txBody>
      </p:sp>
      <p:sp>
        <p:nvSpPr>
          <p:cNvPr id="5" name="Content Placeholder 4"/>
          <p:cNvSpPr>
            <a:spLocks noGrp="1"/>
          </p:cNvSpPr>
          <p:nvPr>
            <p:ph sz="quarter" idx="2"/>
          </p:nvPr>
        </p:nvSpPr>
        <p:spPr>
          <a:xfrm>
            <a:off x="457200" y="1295400"/>
            <a:ext cx="4040188" cy="914400"/>
          </a:xfrm>
        </p:spPr>
        <p:txBody>
          <a:bodyPr/>
          <a:lstStyle/>
          <a:p>
            <a:r>
              <a:rPr lang="en-US" u="sng" dirty="0" smtClean="0">
                <a:latin typeface="Times New Roman" pitchFamily="18" charset="0"/>
                <a:cs typeface="Times New Roman" pitchFamily="18" charset="0"/>
              </a:rPr>
              <a:t>Colt 1851 Navy</a:t>
            </a:r>
            <a:r>
              <a:rPr lang="en-US" dirty="0" smtClean="0">
                <a:latin typeface="Times New Roman" pitchFamily="18" charset="0"/>
                <a:cs typeface="Times New Roman" pitchFamily="18" charset="0"/>
              </a:rPr>
              <a:t>: </a:t>
            </a:r>
            <a:r>
              <a:rPr lang="en-US" dirty="0" smtClean="0">
                <a:solidFill>
                  <a:srgbClr val="FF0000"/>
                </a:solidFill>
                <a:latin typeface="Times New Roman" pitchFamily="18" charset="0"/>
                <a:cs typeface="Times New Roman" pitchFamily="18" charset="0"/>
              </a:rPr>
              <a:t>Confederates</a:t>
            </a:r>
          </a:p>
          <a:p>
            <a:endParaRPr lang="en-US" dirty="0"/>
          </a:p>
        </p:txBody>
      </p:sp>
      <p:sp>
        <p:nvSpPr>
          <p:cNvPr id="6" name="Content Placeholder 5"/>
          <p:cNvSpPr>
            <a:spLocks noGrp="1"/>
          </p:cNvSpPr>
          <p:nvPr>
            <p:ph sz="quarter" idx="4"/>
          </p:nvPr>
        </p:nvSpPr>
        <p:spPr>
          <a:xfrm>
            <a:off x="304800" y="2514600"/>
            <a:ext cx="4041775" cy="1782763"/>
          </a:xfrm>
        </p:spPr>
        <p:txBody>
          <a:bodyPr/>
          <a:lstStyle/>
          <a:p>
            <a:r>
              <a:rPr lang="en-US" u="sng" dirty="0" smtClean="0">
                <a:latin typeface="Times New Roman" pitchFamily="18" charset="0"/>
                <a:cs typeface="Times New Roman" pitchFamily="18" charset="0"/>
              </a:rPr>
              <a:t>Colt Army 1860</a:t>
            </a:r>
            <a:r>
              <a:rPr lang="en-US" dirty="0" smtClean="0">
                <a:latin typeface="Times New Roman" pitchFamily="18" charset="0"/>
                <a:cs typeface="Times New Roman" pitchFamily="18" charset="0"/>
              </a:rPr>
              <a:t>: </a:t>
            </a:r>
            <a:r>
              <a:rPr lang="en-US" dirty="0" smtClean="0">
                <a:solidFill>
                  <a:srgbClr val="002060"/>
                </a:solidFill>
                <a:latin typeface="Times New Roman" pitchFamily="18" charset="0"/>
                <a:cs typeface="Times New Roman" pitchFamily="18" charset="0"/>
              </a:rPr>
              <a:t>Union</a:t>
            </a:r>
          </a:p>
          <a:p>
            <a:endParaRPr lang="en-US" dirty="0" smtClean="0">
              <a:solidFill>
                <a:srgbClr val="002060"/>
              </a:solidFill>
              <a:latin typeface="Times New Roman" pitchFamily="18" charset="0"/>
              <a:cs typeface="Times New Roman" pitchFamily="18" charset="0"/>
            </a:endParaRPr>
          </a:p>
          <a:p>
            <a:r>
              <a:rPr lang="en-US" dirty="0" smtClean="0">
                <a:solidFill>
                  <a:srgbClr val="002060"/>
                </a:solidFill>
                <a:latin typeface="Times New Roman" pitchFamily="18" charset="0"/>
                <a:cs typeface="Times New Roman" pitchFamily="18" charset="0"/>
              </a:rPr>
              <a:t>Both accurate  up to 75-100 yards</a:t>
            </a:r>
          </a:p>
        </p:txBody>
      </p:sp>
      <p:pic>
        <p:nvPicPr>
          <p:cNvPr id="27650" name="Picture 2" descr="http://www.realarmorofgod.com/images/pistols-1.png"/>
          <p:cNvPicPr>
            <a:picLocks noChangeAspect="1" noChangeArrowheads="1"/>
          </p:cNvPicPr>
          <p:nvPr/>
        </p:nvPicPr>
        <p:blipFill>
          <a:blip r:embed="rId2"/>
          <a:srcRect/>
          <a:stretch>
            <a:fillRect/>
          </a:stretch>
        </p:blipFill>
        <p:spPr bwMode="auto">
          <a:xfrm>
            <a:off x="4216641" y="1676400"/>
            <a:ext cx="4277221" cy="3609975"/>
          </a:xfrm>
          <a:prstGeom prst="rect">
            <a:avLst/>
          </a:prstGeom>
          <a:noFill/>
        </p:spPr>
      </p:pic>
      <p:sp>
        <p:nvSpPr>
          <p:cNvPr id="8" name="Rectangle 7"/>
          <p:cNvSpPr/>
          <p:nvPr/>
        </p:nvSpPr>
        <p:spPr>
          <a:xfrm>
            <a:off x="0" y="6211669"/>
            <a:ext cx="4572000" cy="646331"/>
          </a:xfrm>
          <a:prstGeom prst="rect">
            <a:avLst/>
          </a:prstGeom>
        </p:spPr>
        <p:txBody>
          <a:bodyPr>
            <a:spAutoFit/>
          </a:bodyPr>
          <a:lstStyle/>
          <a:p>
            <a:r>
              <a:rPr lang="en-US" dirty="0" smtClean="0"/>
              <a:t>http://www.realarmorofgod.com/images/pistols-1.png</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Swords</a:t>
            </a:r>
            <a:endParaRPr lang="en-US" dirty="0"/>
          </a:p>
        </p:txBody>
      </p:sp>
      <p:sp>
        <p:nvSpPr>
          <p:cNvPr id="5" name="Content Placeholder 4"/>
          <p:cNvSpPr>
            <a:spLocks noGrp="1"/>
          </p:cNvSpPr>
          <p:nvPr>
            <p:ph sz="quarter" idx="2"/>
          </p:nvPr>
        </p:nvSpPr>
        <p:spPr>
          <a:xfrm>
            <a:off x="304800" y="1219200"/>
            <a:ext cx="4040188" cy="3763963"/>
          </a:xfrm>
        </p:spPr>
        <p:txBody>
          <a:bodyPr/>
          <a:lstStyle/>
          <a:p>
            <a:r>
              <a:rPr lang="en-US" dirty="0" smtClean="0">
                <a:latin typeface="Times New Roman" pitchFamily="18" charset="0"/>
                <a:cs typeface="Times New Roman" pitchFamily="18" charset="0"/>
              </a:rPr>
              <a:t>1850 Army Officer’s sword</a:t>
            </a:r>
          </a:p>
          <a:p>
            <a:r>
              <a:rPr lang="en-US" dirty="0" smtClean="0">
                <a:latin typeface="Times New Roman" pitchFamily="18" charset="0"/>
                <a:cs typeface="Times New Roman" pitchFamily="18" charset="0"/>
              </a:rPr>
              <a:t>Bayonet: attached to rifle, close range</a:t>
            </a:r>
          </a:p>
          <a:p>
            <a:endParaRPr lang="en-US" dirty="0"/>
          </a:p>
        </p:txBody>
      </p:sp>
      <p:pic>
        <p:nvPicPr>
          <p:cNvPr id="28674" name="Picture 2" descr="http://www.tbhabitat.com/images/Civil_War_Accoutrements1.jpg"/>
          <p:cNvPicPr>
            <a:picLocks noChangeAspect="1" noChangeArrowheads="1"/>
          </p:cNvPicPr>
          <p:nvPr/>
        </p:nvPicPr>
        <p:blipFill>
          <a:blip r:embed="rId2"/>
          <a:srcRect/>
          <a:stretch>
            <a:fillRect/>
          </a:stretch>
        </p:blipFill>
        <p:spPr bwMode="auto">
          <a:xfrm>
            <a:off x="4495800" y="1828800"/>
            <a:ext cx="4305300" cy="4176141"/>
          </a:xfrm>
          <a:prstGeom prst="rect">
            <a:avLst/>
          </a:prstGeom>
          <a:noFill/>
        </p:spPr>
      </p:pic>
      <p:sp>
        <p:nvSpPr>
          <p:cNvPr id="9" name="Rectangle 8"/>
          <p:cNvSpPr/>
          <p:nvPr/>
        </p:nvSpPr>
        <p:spPr>
          <a:xfrm>
            <a:off x="0" y="6211669"/>
            <a:ext cx="4572000" cy="646331"/>
          </a:xfrm>
          <a:prstGeom prst="rect">
            <a:avLst/>
          </a:prstGeom>
        </p:spPr>
        <p:txBody>
          <a:bodyPr>
            <a:spAutoFit/>
          </a:bodyPr>
          <a:lstStyle/>
          <a:p>
            <a:r>
              <a:rPr lang="en-US" dirty="0" smtClean="0"/>
              <a:t>http://www.tbhabitat.com/images/Civil_War_Accoutrements1.jpg</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TRANCEPORTATION</a:t>
            </a:r>
            <a:endParaRPr lang="en-US" dirty="0"/>
          </a:p>
        </p:txBody>
      </p:sp>
      <p:sp>
        <p:nvSpPr>
          <p:cNvPr id="5" name="Content Placeholder 4"/>
          <p:cNvSpPr>
            <a:spLocks noGrp="1"/>
          </p:cNvSpPr>
          <p:nvPr>
            <p:ph sz="quarter" idx="2"/>
          </p:nvPr>
        </p:nvSpPr>
        <p:spPr/>
        <p:txBody>
          <a:bodyPr/>
          <a:lstStyle/>
          <a:p>
            <a:r>
              <a:rPr lang="en-US" dirty="0" smtClean="0"/>
              <a:t>Walking</a:t>
            </a:r>
          </a:p>
          <a:p>
            <a:r>
              <a:rPr lang="en-US" dirty="0" smtClean="0"/>
              <a:t>Generals rode horses</a:t>
            </a:r>
          </a:p>
          <a:p>
            <a:r>
              <a:rPr lang="en-US" dirty="0" smtClean="0"/>
              <a:t>Trains</a:t>
            </a:r>
          </a:p>
          <a:p>
            <a:r>
              <a:rPr lang="en-US" dirty="0" smtClean="0"/>
              <a:t>Wagons</a:t>
            </a:r>
          </a:p>
          <a:p>
            <a:pPr>
              <a:buNone/>
            </a:pPr>
            <a:endParaRPr lang="en-US" dirty="0" smtClean="0"/>
          </a:p>
          <a:p>
            <a:endParaRPr lang="en-US" dirty="0"/>
          </a:p>
        </p:txBody>
      </p:sp>
      <p:pic>
        <p:nvPicPr>
          <p:cNvPr id="1026" name="Picture 2" descr="http://www.ralphmag.org/1/train-on-trestle297x279.gif"/>
          <p:cNvPicPr>
            <a:picLocks noChangeAspect="1" noChangeArrowheads="1"/>
          </p:cNvPicPr>
          <p:nvPr/>
        </p:nvPicPr>
        <p:blipFill>
          <a:blip r:embed="rId2"/>
          <a:srcRect/>
          <a:stretch>
            <a:fillRect/>
          </a:stretch>
        </p:blipFill>
        <p:spPr bwMode="auto">
          <a:xfrm>
            <a:off x="6019800" y="1219200"/>
            <a:ext cx="2371725" cy="2227984"/>
          </a:xfrm>
          <a:prstGeom prst="rect">
            <a:avLst/>
          </a:prstGeom>
          <a:noFill/>
        </p:spPr>
      </p:pic>
      <p:pic>
        <p:nvPicPr>
          <p:cNvPr id="1028" name="Picture 4" descr="http://lragsdale.com/horse6.jpg"/>
          <p:cNvPicPr>
            <a:picLocks noChangeAspect="1" noChangeArrowheads="1"/>
          </p:cNvPicPr>
          <p:nvPr/>
        </p:nvPicPr>
        <p:blipFill>
          <a:blip r:embed="rId3"/>
          <a:srcRect/>
          <a:stretch>
            <a:fillRect/>
          </a:stretch>
        </p:blipFill>
        <p:spPr bwMode="auto">
          <a:xfrm>
            <a:off x="5943600" y="3429000"/>
            <a:ext cx="2771775" cy="2384892"/>
          </a:xfrm>
          <a:prstGeom prst="rect">
            <a:avLst/>
          </a:prstGeom>
          <a:noFill/>
        </p:spPr>
      </p:pic>
      <p:sp>
        <p:nvSpPr>
          <p:cNvPr id="9" name="Rectangle 8"/>
          <p:cNvSpPr/>
          <p:nvPr/>
        </p:nvSpPr>
        <p:spPr>
          <a:xfrm>
            <a:off x="0" y="6211669"/>
            <a:ext cx="3124200" cy="646331"/>
          </a:xfrm>
          <a:prstGeom prst="rect">
            <a:avLst/>
          </a:prstGeom>
        </p:spPr>
        <p:txBody>
          <a:bodyPr wrap="square">
            <a:spAutoFit/>
          </a:bodyPr>
          <a:lstStyle/>
          <a:p>
            <a:r>
              <a:rPr lang="en-US" dirty="0" smtClean="0"/>
              <a:t>http://lragsdale.com/horse6.jpg</a:t>
            </a:r>
            <a:endParaRPr lang="en-US" dirty="0"/>
          </a:p>
        </p:txBody>
      </p:sp>
      <p:sp>
        <p:nvSpPr>
          <p:cNvPr id="10" name="Rectangle 9"/>
          <p:cNvSpPr/>
          <p:nvPr/>
        </p:nvSpPr>
        <p:spPr>
          <a:xfrm>
            <a:off x="0" y="5486400"/>
            <a:ext cx="3581400" cy="646331"/>
          </a:xfrm>
          <a:prstGeom prst="rect">
            <a:avLst/>
          </a:prstGeom>
        </p:spPr>
        <p:txBody>
          <a:bodyPr wrap="square">
            <a:spAutoFit/>
          </a:bodyPr>
          <a:lstStyle/>
          <a:p>
            <a:r>
              <a:rPr lang="en-US" dirty="0" smtClean="0"/>
              <a:t>http://www.ralphmag.org/1/train-on-trestle297x279.gif</a:t>
            </a:r>
            <a:endParaRPr lang="en-US" dirty="0"/>
          </a:p>
        </p:txBody>
      </p:sp>
      <p:pic>
        <p:nvPicPr>
          <p:cNvPr id="1030" name="Picture 6" descr="http://www.legendsofamerica.com/photos-americanhistory/Civil%20War%20Wagon,%201865-500.jpg"/>
          <p:cNvPicPr>
            <a:picLocks noChangeAspect="1" noChangeArrowheads="1"/>
          </p:cNvPicPr>
          <p:nvPr/>
        </p:nvPicPr>
        <p:blipFill>
          <a:blip r:embed="rId4"/>
          <a:srcRect/>
          <a:stretch>
            <a:fillRect/>
          </a:stretch>
        </p:blipFill>
        <p:spPr bwMode="auto">
          <a:xfrm>
            <a:off x="3810000" y="1143000"/>
            <a:ext cx="2247900" cy="1596009"/>
          </a:xfrm>
          <a:prstGeom prst="rect">
            <a:avLst/>
          </a:prstGeom>
          <a:noFill/>
        </p:spPr>
      </p:pic>
      <p:sp>
        <p:nvSpPr>
          <p:cNvPr id="12" name="Rectangle 11"/>
          <p:cNvSpPr/>
          <p:nvPr/>
        </p:nvSpPr>
        <p:spPr>
          <a:xfrm>
            <a:off x="0" y="4419600"/>
            <a:ext cx="3276600" cy="1200329"/>
          </a:xfrm>
          <a:prstGeom prst="rect">
            <a:avLst/>
          </a:prstGeom>
        </p:spPr>
        <p:txBody>
          <a:bodyPr wrap="square">
            <a:spAutoFit/>
          </a:bodyPr>
          <a:lstStyle/>
          <a:p>
            <a:r>
              <a:rPr lang="en-US" dirty="0" smtClean="0"/>
              <a:t>http://www.legendsofamerica.com/photos-americanhistory/Civil%20War%20Wagon,%201865-500.jpg</a:t>
            </a:r>
            <a:endParaRPr lang="en-US" dirty="0"/>
          </a:p>
        </p:txBody>
      </p:sp>
      <p:pic>
        <p:nvPicPr>
          <p:cNvPr id="1032" name="Picture 8" descr="http://www.virginia.org/uploaded_images/32202.jpg"/>
          <p:cNvPicPr>
            <a:picLocks noChangeAspect="1" noChangeArrowheads="1"/>
          </p:cNvPicPr>
          <p:nvPr/>
        </p:nvPicPr>
        <p:blipFill>
          <a:blip r:embed="rId5"/>
          <a:srcRect/>
          <a:stretch>
            <a:fillRect/>
          </a:stretch>
        </p:blipFill>
        <p:spPr bwMode="auto">
          <a:xfrm>
            <a:off x="3276600" y="3200400"/>
            <a:ext cx="2705100" cy="2028825"/>
          </a:xfrm>
          <a:prstGeom prst="rect">
            <a:avLst/>
          </a:prstGeom>
          <a:noFill/>
        </p:spPr>
      </p:pic>
      <p:sp>
        <p:nvSpPr>
          <p:cNvPr id="14" name="Rectangle 13"/>
          <p:cNvSpPr/>
          <p:nvPr/>
        </p:nvSpPr>
        <p:spPr>
          <a:xfrm>
            <a:off x="4572000" y="6211669"/>
            <a:ext cx="4572000" cy="646331"/>
          </a:xfrm>
          <a:prstGeom prst="rect">
            <a:avLst/>
          </a:prstGeom>
        </p:spPr>
        <p:txBody>
          <a:bodyPr>
            <a:spAutoFit/>
          </a:bodyPr>
          <a:lstStyle/>
          <a:p>
            <a:r>
              <a:rPr lang="en-US" dirty="0" smtClean="0"/>
              <a:t>http://www.virginia.org/uploaded_images/32202.jpg</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normAutofit fontScale="90000"/>
          </a:bodyPr>
          <a:lstStyle/>
          <a:p>
            <a:r>
              <a:rPr lang="en-US" dirty="0" smtClean="0"/>
              <a:t>HOW DID THE CIVIL WAR AFFECT AMERICAS FUTURE </a:t>
            </a:r>
            <a:endParaRPr lang="en-US" dirty="0"/>
          </a:p>
        </p:txBody>
      </p:sp>
      <p:sp>
        <p:nvSpPr>
          <p:cNvPr id="8" name="Content Placeholder 7"/>
          <p:cNvSpPr>
            <a:spLocks noGrp="1"/>
          </p:cNvSpPr>
          <p:nvPr>
            <p:ph idx="1"/>
          </p:nvPr>
        </p:nvSpPr>
        <p:spPr>
          <a:xfrm>
            <a:off x="0" y="1371600"/>
            <a:ext cx="4800600" cy="5486400"/>
          </a:xfrm>
        </p:spPr>
        <p:txBody>
          <a:bodyPr>
            <a:normAutofit fontScale="92500" lnSpcReduction="10000"/>
          </a:bodyPr>
          <a:lstStyle/>
          <a:p>
            <a:r>
              <a:rPr lang="en-US" dirty="0" smtClean="0"/>
              <a:t>In one way the civil war affected America is that it did away with slavery. My personal look on things is that the civil war shouldn’t have happened. Because the government should have offered to buy the slaves, or something  like that. I think that the civil war was a great learning experience for America, I just wish that so many men didn’t have to give there lives for use to learn.</a:t>
            </a:r>
            <a:endParaRPr lang="en-US" dirty="0"/>
          </a:p>
        </p:txBody>
      </p:sp>
      <p:pic>
        <p:nvPicPr>
          <p:cNvPr id="30722" name="Picture 2" descr="http://www.mountain-fall-foliage-vacations.com/image-files/pennsylvania-gettysburg-battlefield-fall-foliage-625w-t-pa03-0624.jpg"/>
          <p:cNvPicPr>
            <a:picLocks noChangeAspect="1" noChangeArrowheads="1"/>
          </p:cNvPicPr>
          <p:nvPr/>
        </p:nvPicPr>
        <p:blipFill>
          <a:blip r:embed="rId2"/>
          <a:srcRect/>
          <a:stretch>
            <a:fillRect/>
          </a:stretch>
        </p:blipFill>
        <p:spPr bwMode="auto">
          <a:xfrm>
            <a:off x="4623930" y="1600200"/>
            <a:ext cx="4795960" cy="3276600"/>
          </a:xfrm>
          <a:prstGeom prst="rect">
            <a:avLst/>
          </a:prstGeom>
          <a:noFill/>
        </p:spPr>
      </p:pic>
      <p:sp>
        <p:nvSpPr>
          <p:cNvPr id="10" name="TextBox 9"/>
          <p:cNvSpPr txBox="1"/>
          <p:nvPr/>
        </p:nvSpPr>
        <p:spPr>
          <a:xfrm>
            <a:off x="5410200" y="4953000"/>
            <a:ext cx="2653290" cy="369332"/>
          </a:xfrm>
          <a:prstGeom prst="rect">
            <a:avLst/>
          </a:prstGeom>
          <a:noFill/>
        </p:spPr>
        <p:txBody>
          <a:bodyPr wrap="none" rtlCol="0">
            <a:spAutoFit/>
          </a:bodyPr>
          <a:lstStyle/>
          <a:p>
            <a:r>
              <a:rPr lang="en-US" dirty="0" smtClean="0"/>
              <a:t>Present day Gettysburg.</a:t>
            </a:r>
            <a:endParaRPr lang="en-US" dirty="0"/>
          </a:p>
        </p:txBody>
      </p:sp>
      <p:sp>
        <p:nvSpPr>
          <p:cNvPr id="11" name="Rectangle 10"/>
          <p:cNvSpPr/>
          <p:nvPr/>
        </p:nvSpPr>
        <p:spPr>
          <a:xfrm>
            <a:off x="4724400" y="5657671"/>
            <a:ext cx="4648200" cy="1200329"/>
          </a:xfrm>
          <a:prstGeom prst="rect">
            <a:avLst/>
          </a:prstGeom>
        </p:spPr>
        <p:txBody>
          <a:bodyPr wrap="square">
            <a:spAutoFit/>
          </a:bodyPr>
          <a:lstStyle/>
          <a:p>
            <a:r>
              <a:rPr lang="en-US" dirty="0" smtClean="0"/>
              <a:t>http://www.mountain-fall-foliage-vacations.com/image-files/pennsylvania-gettysburg-battlefield-fall-foliage-625w-t-pa03-0624.jpg</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END OF THE CIVIL WAR</a:t>
            </a:r>
            <a:endParaRPr lang="en-US" dirty="0"/>
          </a:p>
        </p:txBody>
      </p:sp>
      <p:sp>
        <p:nvSpPr>
          <p:cNvPr id="9" name="Content Placeholder 8"/>
          <p:cNvSpPr>
            <a:spLocks noGrp="1"/>
          </p:cNvSpPr>
          <p:nvPr>
            <p:ph idx="1"/>
          </p:nvPr>
        </p:nvSpPr>
        <p:spPr>
          <a:xfrm>
            <a:off x="457200" y="1600200"/>
            <a:ext cx="4953000" cy="4709160"/>
          </a:xfrm>
        </p:spPr>
        <p:txBody>
          <a:bodyPr>
            <a:normAutofit lnSpcReduction="10000"/>
          </a:bodyPr>
          <a:lstStyle/>
          <a:p>
            <a:r>
              <a:rPr lang="en-US" dirty="0" smtClean="0"/>
              <a:t>After General E Lee’s surrender there were several minor battles.  In the end the confederates  were not charged with treason, all they had to do was turn over there major artillery. To me in </a:t>
            </a:r>
            <a:r>
              <a:rPr lang="en-US" dirty="0" smtClean="0"/>
              <a:t>the </a:t>
            </a:r>
            <a:r>
              <a:rPr lang="en-US" dirty="0" err="1" smtClean="0"/>
              <a:t>endthings</a:t>
            </a:r>
            <a:r>
              <a:rPr lang="en-US" dirty="0" smtClean="0"/>
              <a:t> worked out pretty sweet for the confederates.</a:t>
            </a:r>
            <a:endParaRPr lang="en-US" dirty="0"/>
          </a:p>
        </p:txBody>
      </p:sp>
      <p:pic>
        <p:nvPicPr>
          <p:cNvPr id="1026" name="Picture 2" descr="http://cache.daylife.com/imageserve/0dzX3ZadZVd7Y/610x.jpg"/>
          <p:cNvPicPr>
            <a:picLocks noChangeAspect="1" noChangeArrowheads="1"/>
          </p:cNvPicPr>
          <p:nvPr/>
        </p:nvPicPr>
        <p:blipFill>
          <a:blip r:embed="rId2"/>
          <a:srcRect/>
          <a:stretch>
            <a:fillRect/>
          </a:stretch>
        </p:blipFill>
        <p:spPr bwMode="auto">
          <a:xfrm>
            <a:off x="5410200" y="1143000"/>
            <a:ext cx="3362527" cy="2590800"/>
          </a:xfrm>
          <a:prstGeom prst="rect">
            <a:avLst/>
          </a:prstGeom>
          <a:noFill/>
        </p:spPr>
      </p:pic>
      <p:sp>
        <p:nvSpPr>
          <p:cNvPr id="10" name="Rectangle 9"/>
          <p:cNvSpPr/>
          <p:nvPr/>
        </p:nvSpPr>
        <p:spPr>
          <a:xfrm>
            <a:off x="4572000" y="6211669"/>
            <a:ext cx="4572000" cy="646331"/>
          </a:xfrm>
          <a:prstGeom prst="rect">
            <a:avLst/>
          </a:prstGeom>
        </p:spPr>
        <p:txBody>
          <a:bodyPr>
            <a:spAutoFit/>
          </a:bodyPr>
          <a:lstStyle/>
          <a:p>
            <a:r>
              <a:rPr lang="en-US" dirty="0" smtClean="0"/>
              <a:t>http://cache.daylife.com/imageserve/0dzX3ZadZVd7Y/610x.jpg</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President Lincoln. </a:t>
            </a:r>
            <a:endParaRPr lang="en-US" dirty="0"/>
          </a:p>
        </p:txBody>
      </p:sp>
      <p:sp>
        <p:nvSpPr>
          <p:cNvPr id="3" name="Content Placeholder 2"/>
          <p:cNvSpPr>
            <a:spLocks noGrp="1"/>
          </p:cNvSpPr>
          <p:nvPr>
            <p:ph idx="1"/>
          </p:nvPr>
        </p:nvSpPr>
        <p:spPr>
          <a:xfrm>
            <a:off x="457200" y="1600200"/>
            <a:ext cx="4724400" cy="4525963"/>
          </a:xfrm>
        </p:spPr>
        <p:txBody>
          <a:bodyPr/>
          <a:lstStyle/>
          <a:p>
            <a:r>
              <a:rPr lang="en-US" dirty="0" smtClean="0"/>
              <a:t>Won the 1860 election.</a:t>
            </a:r>
          </a:p>
          <a:p>
            <a:r>
              <a:rPr lang="en-US" dirty="0" smtClean="0"/>
              <a:t>He was a member of the us house of representatives before he was president.</a:t>
            </a:r>
          </a:p>
          <a:p>
            <a:r>
              <a:rPr lang="en-US" dirty="0" smtClean="0"/>
              <a:t>His nickname is honest </a:t>
            </a:r>
            <a:r>
              <a:rPr lang="en-US" dirty="0" err="1" smtClean="0"/>
              <a:t>abe</a:t>
            </a:r>
            <a:r>
              <a:rPr lang="en-US" dirty="0" smtClean="0"/>
              <a:t>.</a:t>
            </a:r>
          </a:p>
          <a:p>
            <a:r>
              <a:rPr lang="en-US" dirty="0" smtClean="0"/>
              <a:t>Union president. </a:t>
            </a:r>
            <a:endParaRPr lang="en-US" dirty="0"/>
          </a:p>
        </p:txBody>
      </p:sp>
      <p:pic>
        <p:nvPicPr>
          <p:cNvPr id="1026" name="Picture 2" descr="http://housedivided.dickinson.edu/sites/blogdivided/files/2008/06/hd_lincolna.jpg"/>
          <p:cNvPicPr>
            <a:picLocks noChangeAspect="1" noChangeArrowheads="1"/>
          </p:cNvPicPr>
          <p:nvPr/>
        </p:nvPicPr>
        <p:blipFill>
          <a:blip r:embed="rId2"/>
          <a:srcRect/>
          <a:stretch>
            <a:fillRect/>
          </a:stretch>
        </p:blipFill>
        <p:spPr bwMode="auto">
          <a:xfrm>
            <a:off x="4953000" y="1142999"/>
            <a:ext cx="3968865" cy="5363849"/>
          </a:xfrm>
          <a:prstGeom prst="rect">
            <a:avLst/>
          </a:prstGeom>
          <a:noFill/>
        </p:spPr>
      </p:pic>
      <p:sp>
        <p:nvSpPr>
          <p:cNvPr id="5" name="Rectangle 4"/>
          <p:cNvSpPr/>
          <p:nvPr/>
        </p:nvSpPr>
        <p:spPr>
          <a:xfrm>
            <a:off x="0" y="5934670"/>
            <a:ext cx="2819400" cy="923330"/>
          </a:xfrm>
          <a:prstGeom prst="rect">
            <a:avLst/>
          </a:prstGeom>
        </p:spPr>
        <p:txBody>
          <a:bodyPr wrap="square">
            <a:spAutoFit/>
          </a:bodyPr>
          <a:lstStyle/>
          <a:p>
            <a:r>
              <a:rPr lang="en-US" dirty="0" smtClean="0"/>
              <a:t>http://housedivided.dickinson.edu/sites/blogdivided/files/2008/06/hd_lincolna.jpg</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CIVIL WARS AFFECTS ON AMERICA</a:t>
            </a:r>
            <a:endParaRPr lang="en-US" dirty="0"/>
          </a:p>
        </p:txBody>
      </p:sp>
      <p:sp>
        <p:nvSpPr>
          <p:cNvPr id="3" name="Content Placeholder 2"/>
          <p:cNvSpPr>
            <a:spLocks noGrp="1"/>
          </p:cNvSpPr>
          <p:nvPr>
            <p:ph idx="1"/>
          </p:nvPr>
        </p:nvSpPr>
        <p:spPr/>
        <p:txBody>
          <a:bodyPr/>
          <a:lstStyle/>
          <a:p>
            <a:r>
              <a:rPr lang="en-US" dirty="0" smtClean="0"/>
              <a:t>To me and many other Americans the biggest difference is that by the confederates loosing the civil war it did away with slavery. Also it made the government have </a:t>
            </a:r>
            <a:r>
              <a:rPr lang="en-US" smtClean="0"/>
              <a:t>more power.</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Jefferson Davis</a:t>
            </a:r>
            <a:endParaRPr lang="en-US" dirty="0"/>
          </a:p>
        </p:txBody>
      </p:sp>
      <p:sp>
        <p:nvSpPr>
          <p:cNvPr id="3" name="Content Placeholder 2"/>
          <p:cNvSpPr>
            <a:spLocks noGrp="1"/>
          </p:cNvSpPr>
          <p:nvPr>
            <p:ph idx="1"/>
          </p:nvPr>
        </p:nvSpPr>
        <p:spPr>
          <a:xfrm>
            <a:off x="457200" y="1371600"/>
            <a:ext cx="4572000" cy="3581400"/>
          </a:xfrm>
        </p:spPr>
        <p:txBody>
          <a:bodyPr/>
          <a:lstStyle/>
          <a:p>
            <a:r>
              <a:rPr lang="en-US" dirty="0" smtClean="0"/>
              <a:t>First and last confederate president.</a:t>
            </a:r>
          </a:p>
          <a:p>
            <a:r>
              <a:rPr lang="en-US" dirty="0" smtClean="0"/>
              <a:t>He was a the senator of </a:t>
            </a:r>
            <a:r>
              <a:rPr lang="en-US" dirty="0" err="1" smtClean="0"/>
              <a:t>missipie</a:t>
            </a:r>
            <a:r>
              <a:rPr lang="en-US" dirty="0" smtClean="0"/>
              <a:t> before he was president .</a:t>
            </a:r>
          </a:p>
          <a:p>
            <a:endParaRPr lang="en-US" dirty="0"/>
          </a:p>
        </p:txBody>
      </p:sp>
      <p:pic>
        <p:nvPicPr>
          <p:cNvPr id="15362" name="Picture 2" descr="http://www.scv357.org/about/images/JeffersonDavis.gif"/>
          <p:cNvPicPr>
            <a:picLocks noChangeAspect="1" noChangeArrowheads="1"/>
          </p:cNvPicPr>
          <p:nvPr/>
        </p:nvPicPr>
        <p:blipFill>
          <a:blip r:embed="rId2"/>
          <a:srcRect/>
          <a:stretch>
            <a:fillRect/>
          </a:stretch>
        </p:blipFill>
        <p:spPr bwMode="auto">
          <a:xfrm>
            <a:off x="5257800" y="1295400"/>
            <a:ext cx="3609975" cy="4581525"/>
          </a:xfrm>
          <a:prstGeom prst="rect">
            <a:avLst/>
          </a:prstGeom>
          <a:noFill/>
        </p:spPr>
      </p:pic>
      <p:sp>
        <p:nvSpPr>
          <p:cNvPr id="5" name="Rectangle 4"/>
          <p:cNvSpPr/>
          <p:nvPr/>
        </p:nvSpPr>
        <p:spPr>
          <a:xfrm>
            <a:off x="0" y="6211669"/>
            <a:ext cx="4572000" cy="646331"/>
          </a:xfrm>
          <a:prstGeom prst="rect">
            <a:avLst/>
          </a:prstGeom>
        </p:spPr>
        <p:txBody>
          <a:bodyPr>
            <a:spAutoFit/>
          </a:bodyPr>
          <a:lstStyle/>
          <a:p>
            <a:r>
              <a:rPr lang="en-US" dirty="0" smtClean="0"/>
              <a:t>http://www.scv357.org/about/images/JeffersonDavis.gif</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Confederate States</a:t>
            </a:r>
            <a:endParaRPr lang="en-US" dirty="0"/>
          </a:p>
        </p:txBody>
      </p:sp>
      <p:sp>
        <p:nvSpPr>
          <p:cNvPr id="3" name="Content Placeholder 2"/>
          <p:cNvSpPr>
            <a:spLocks noGrp="1"/>
          </p:cNvSpPr>
          <p:nvPr>
            <p:ph idx="1"/>
          </p:nvPr>
        </p:nvSpPr>
        <p:spPr>
          <a:xfrm>
            <a:off x="228600" y="1371600"/>
            <a:ext cx="2743200" cy="4525963"/>
          </a:xfrm>
        </p:spPr>
        <p:txBody>
          <a:bodyPr>
            <a:normAutofit/>
          </a:bodyPr>
          <a:lstStyle/>
          <a:p>
            <a:pPr lvl="1">
              <a:buFont typeface="Wingdings" pitchFamily="2" charset="2"/>
              <a:buChar char="q"/>
              <a:defRPr/>
            </a:pPr>
            <a:r>
              <a:rPr lang="en-US" dirty="0" smtClean="0">
                <a:solidFill>
                  <a:schemeClr val="tx1">
                    <a:lumMod val="95000"/>
                  </a:schemeClr>
                </a:solidFill>
                <a:latin typeface="Times New Roman" pitchFamily="18" charset="0"/>
                <a:cs typeface="Times New Roman" pitchFamily="18" charset="0"/>
              </a:rPr>
              <a:t>South Carolina</a:t>
            </a:r>
          </a:p>
          <a:p>
            <a:pPr lvl="1">
              <a:buFont typeface="Wingdings" pitchFamily="2" charset="2"/>
              <a:buChar char="q"/>
              <a:defRPr/>
            </a:pPr>
            <a:r>
              <a:rPr lang="en-US" dirty="0" smtClean="0">
                <a:solidFill>
                  <a:schemeClr val="tx1">
                    <a:lumMod val="95000"/>
                  </a:schemeClr>
                </a:solidFill>
                <a:latin typeface="Times New Roman" pitchFamily="18" charset="0"/>
                <a:cs typeface="Times New Roman" pitchFamily="18" charset="0"/>
              </a:rPr>
              <a:t>Mississippi</a:t>
            </a:r>
          </a:p>
          <a:p>
            <a:pPr lvl="1">
              <a:buFont typeface="Wingdings" pitchFamily="2" charset="2"/>
              <a:buChar char="q"/>
              <a:defRPr/>
            </a:pPr>
            <a:r>
              <a:rPr lang="en-US" dirty="0" smtClean="0">
                <a:solidFill>
                  <a:schemeClr val="tx1">
                    <a:lumMod val="95000"/>
                  </a:schemeClr>
                </a:solidFill>
                <a:latin typeface="Times New Roman" pitchFamily="18" charset="0"/>
                <a:cs typeface="Times New Roman" pitchFamily="18" charset="0"/>
              </a:rPr>
              <a:t>Florida</a:t>
            </a:r>
          </a:p>
          <a:p>
            <a:pPr lvl="1">
              <a:buFont typeface="Wingdings" pitchFamily="2" charset="2"/>
              <a:buChar char="q"/>
              <a:defRPr/>
            </a:pPr>
            <a:r>
              <a:rPr lang="en-US" dirty="0" smtClean="0">
                <a:solidFill>
                  <a:schemeClr val="tx1">
                    <a:lumMod val="95000"/>
                  </a:schemeClr>
                </a:solidFill>
                <a:latin typeface="Times New Roman" pitchFamily="18" charset="0"/>
                <a:cs typeface="Times New Roman" pitchFamily="18" charset="0"/>
              </a:rPr>
              <a:t>Alabama </a:t>
            </a:r>
          </a:p>
          <a:p>
            <a:pPr lvl="1">
              <a:buFont typeface="Wingdings" pitchFamily="2" charset="2"/>
              <a:buChar char="q"/>
              <a:defRPr/>
            </a:pPr>
            <a:r>
              <a:rPr lang="en-US" dirty="0" smtClean="0">
                <a:solidFill>
                  <a:schemeClr val="tx1">
                    <a:lumMod val="95000"/>
                  </a:schemeClr>
                </a:solidFill>
                <a:latin typeface="Times New Roman" pitchFamily="18" charset="0"/>
                <a:cs typeface="Times New Roman" pitchFamily="18" charset="0"/>
              </a:rPr>
              <a:t>Georgia</a:t>
            </a:r>
          </a:p>
          <a:p>
            <a:pPr lvl="1">
              <a:buFont typeface="Wingdings" pitchFamily="2" charset="2"/>
              <a:buChar char="q"/>
              <a:defRPr/>
            </a:pPr>
            <a:r>
              <a:rPr lang="en-US" dirty="0" smtClean="0">
                <a:solidFill>
                  <a:schemeClr val="tx1">
                    <a:lumMod val="95000"/>
                  </a:schemeClr>
                </a:solidFill>
                <a:latin typeface="Times New Roman" pitchFamily="18" charset="0"/>
                <a:cs typeface="Times New Roman" pitchFamily="18" charset="0"/>
              </a:rPr>
              <a:t>Louisiana </a:t>
            </a:r>
          </a:p>
          <a:p>
            <a:pPr lvl="1">
              <a:buFont typeface="Wingdings" pitchFamily="2" charset="2"/>
              <a:buChar char="q"/>
              <a:defRPr/>
            </a:pPr>
            <a:r>
              <a:rPr lang="en-US" dirty="0" smtClean="0">
                <a:solidFill>
                  <a:schemeClr val="tx1">
                    <a:lumMod val="95000"/>
                  </a:schemeClr>
                </a:solidFill>
                <a:latin typeface="Times New Roman" pitchFamily="18" charset="0"/>
                <a:cs typeface="Times New Roman" pitchFamily="18" charset="0"/>
              </a:rPr>
              <a:t>Texas</a:t>
            </a:r>
          </a:p>
        </p:txBody>
      </p:sp>
      <p:sp>
        <p:nvSpPr>
          <p:cNvPr id="10" name="TextBox 9"/>
          <p:cNvSpPr txBox="1"/>
          <p:nvPr/>
        </p:nvSpPr>
        <p:spPr>
          <a:xfrm>
            <a:off x="2819400" y="1219200"/>
            <a:ext cx="2819400" cy="2677656"/>
          </a:xfrm>
          <a:prstGeom prst="rect">
            <a:avLst/>
          </a:prstGeom>
          <a:noFill/>
        </p:spPr>
        <p:txBody>
          <a:bodyPr wrap="square" rtlCol="0">
            <a:spAutoFit/>
          </a:bodyPr>
          <a:lstStyle/>
          <a:p>
            <a:pPr lvl="1">
              <a:buFont typeface="Wingdings" pitchFamily="2" charset="2"/>
              <a:buChar char="q"/>
              <a:defRPr/>
            </a:pPr>
            <a:r>
              <a:rPr lang="en-US" sz="2400" dirty="0" smtClean="0">
                <a:solidFill>
                  <a:schemeClr val="tx1">
                    <a:lumMod val="95000"/>
                  </a:schemeClr>
                </a:solidFill>
                <a:latin typeface="Times New Roman" pitchFamily="18" charset="0"/>
                <a:cs typeface="Times New Roman" pitchFamily="18" charset="0"/>
              </a:rPr>
              <a:t>Virginia </a:t>
            </a:r>
          </a:p>
          <a:p>
            <a:pPr lvl="1">
              <a:buFont typeface="Wingdings" pitchFamily="2" charset="2"/>
              <a:buChar char="q"/>
              <a:defRPr/>
            </a:pPr>
            <a:r>
              <a:rPr lang="en-US" sz="2400" dirty="0" smtClean="0">
                <a:solidFill>
                  <a:schemeClr val="tx1">
                    <a:lumMod val="95000"/>
                  </a:schemeClr>
                </a:solidFill>
                <a:latin typeface="Times New Roman" pitchFamily="18" charset="0"/>
                <a:cs typeface="Times New Roman" pitchFamily="18" charset="0"/>
              </a:rPr>
              <a:t>Arkansas</a:t>
            </a:r>
          </a:p>
          <a:p>
            <a:pPr lvl="1">
              <a:buFont typeface="Wingdings" pitchFamily="2" charset="2"/>
              <a:buChar char="q"/>
              <a:defRPr/>
            </a:pPr>
            <a:r>
              <a:rPr lang="en-US" sz="2400" dirty="0" smtClean="0">
                <a:solidFill>
                  <a:schemeClr val="tx1">
                    <a:lumMod val="95000"/>
                  </a:schemeClr>
                </a:solidFill>
                <a:latin typeface="Times New Roman" pitchFamily="18" charset="0"/>
                <a:cs typeface="Times New Roman" pitchFamily="18" charset="0"/>
              </a:rPr>
              <a:t>Tennessee</a:t>
            </a:r>
          </a:p>
          <a:p>
            <a:pPr lvl="1">
              <a:buFont typeface="Wingdings" pitchFamily="2" charset="2"/>
              <a:buChar char="q"/>
              <a:defRPr/>
            </a:pPr>
            <a:r>
              <a:rPr lang="en-US" sz="2400" dirty="0" smtClean="0">
                <a:solidFill>
                  <a:schemeClr val="tx1">
                    <a:lumMod val="95000"/>
                  </a:schemeClr>
                </a:solidFill>
                <a:latin typeface="Times New Roman" pitchFamily="18" charset="0"/>
                <a:cs typeface="Times New Roman" pitchFamily="18" charset="0"/>
              </a:rPr>
              <a:t>North Carolina</a:t>
            </a:r>
          </a:p>
          <a:p>
            <a:pPr>
              <a:buFont typeface="Wingdings" pitchFamily="2" charset="2"/>
              <a:buChar char="ü"/>
              <a:defRPr/>
            </a:pPr>
            <a:endParaRPr lang="en-US" dirty="0" smtClean="0">
              <a:solidFill>
                <a:schemeClr val="tx1">
                  <a:lumMod val="95000"/>
                </a:schemeClr>
              </a:solidFill>
              <a:latin typeface="Times New Roman" pitchFamily="18" charset="0"/>
              <a:cs typeface="Times New Roman" pitchFamily="18" charset="0"/>
            </a:endParaRPr>
          </a:p>
          <a:p>
            <a:pPr>
              <a:buFont typeface="Wingdings" pitchFamily="2" charset="2"/>
              <a:buChar char="ü"/>
              <a:defRPr/>
            </a:pPr>
            <a:endParaRPr lang="en-US" dirty="0" smtClean="0">
              <a:solidFill>
                <a:schemeClr val="accent6">
                  <a:lumMod val="75000"/>
                </a:schemeClr>
              </a:solidFill>
              <a:latin typeface="Times New Roman" pitchFamily="18" charset="0"/>
              <a:cs typeface="Times New Roman" pitchFamily="18" charset="0"/>
            </a:endParaRPr>
          </a:p>
          <a:p>
            <a:pPr>
              <a:buFont typeface="Wingdings" pitchFamily="2" charset="2"/>
              <a:buChar char="ü"/>
              <a:defRPr/>
            </a:pPr>
            <a:endParaRPr lang="en-US" dirty="0" smtClean="0">
              <a:solidFill>
                <a:schemeClr val="accent6">
                  <a:lumMod val="75000"/>
                </a:schemeClr>
              </a:solidFill>
              <a:latin typeface="Times New Roman" pitchFamily="18" charset="0"/>
              <a:cs typeface="Times New Roman" pitchFamily="18" charset="0"/>
            </a:endParaRPr>
          </a:p>
          <a:p>
            <a:pPr>
              <a:buFont typeface="Wingdings" pitchFamily="2" charset="2"/>
              <a:buChar char="ü"/>
              <a:defRPr/>
            </a:pPr>
            <a:endParaRPr lang="en-US" dirty="0" smtClean="0">
              <a:solidFill>
                <a:schemeClr val="accent6">
                  <a:lumMod val="75000"/>
                </a:schemeClr>
              </a:solidFill>
              <a:latin typeface="Times New Roman" pitchFamily="18" charset="0"/>
              <a:cs typeface="Times New Roman" pitchFamily="18" charset="0"/>
            </a:endParaRPr>
          </a:p>
        </p:txBody>
      </p:sp>
      <p:pic>
        <p:nvPicPr>
          <p:cNvPr id="28674" name="Picture 2" descr="http://www.sonofthesouth.net/leefoundation/Jefferson_Davis/Confederate_States_Map.jpg"/>
          <p:cNvPicPr>
            <a:picLocks noChangeAspect="1" noChangeArrowheads="1"/>
          </p:cNvPicPr>
          <p:nvPr/>
        </p:nvPicPr>
        <p:blipFill>
          <a:blip r:embed="rId2"/>
          <a:srcRect/>
          <a:stretch>
            <a:fillRect/>
          </a:stretch>
        </p:blipFill>
        <p:spPr bwMode="auto">
          <a:xfrm>
            <a:off x="3714750" y="2743200"/>
            <a:ext cx="5429250" cy="3658479"/>
          </a:xfrm>
          <a:prstGeom prst="rect">
            <a:avLst/>
          </a:prstGeom>
          <a:noFill/>
        </p:spPr>
      </p:pic>
      <p:sp>
        <p:nvSpPr>
          <p:cNvPr id="12" name="Rectangle 11"/>
          <p:cNvSpPr/>
          <p:nvPr/>
        </p:nvSpPr>
        <p:spPr>
          <a:xfrm>
            <a:off x="0" y="5715000"/>
            <a:ext cx="2819400" cy="1200329"/>
          </a:xfrm>
          <a:prstGeom prst="rect">
            <a:avLst/>
          </a:prstGeom>
        </p:spPr>
        <p:txBody>
          <a:bodyPr wrap="square">
            <a:spAutoFit/>
          </a:bodyPr>
          <a:lstStyle/>
          <a:p>
            <a:r>
              <a:rPr lang="en-US" dirty="0" smtClean="0"/>
              <a:t>http://www.sonofthesouth.net/leefoundation/Jefferson_Davis/Confederate_States_Map.jpg</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Union states</a:t>
            </a:r>
            <a:endParaRPr lang="en-US" dirty="0"/>
          </a:p>
        </p:txBody>
      </p:sp>
      <p:sp>
        <p:nvSpPr>
          <p:cNvPr id="3" name="Content Placeholder 2"/>
          <p:cNvSpPr>
            <a:spLocks noGrp="1"/>
          </p:cNvSpPr>
          <p:nvPr>
            <p:ph sz="quarter" idx="2"/>
          </p:nvPr>
        </p:nvSpPr>
        <p:spPr>
          <a:xfrm>
            <a:off x="304800" y="1371600"/>
            <a:ext cx="4040188" cy="3763963"/>
          </a:xfrm>
        </p:spPr>
        <p:txBody>
          <a:bodyPr>
            <a:normAutofit fontScale="92500" lnSpcReduction="10000"/>
          </a:bodyPr>
          <a:lstStyle/>
          <a:p>
            <a:pPr>
              <a:buFont typeface="Wingdings" pitchFamily="2" charset="2"/>
              <a:buChar char="q"/>
              <a:defRPr/>
            </a:pPr>
            <a:r>
              <a:rPr lang="en-US" dirty="0" smtClean="0">
                <a:solidFill>
                  <a:schemeClr val="tx1">
                    <a:lumMod val="95000"/>
                  </a:schemeClr>
                </a:solidFill>
                <a:latin typeface="Times New Roman" pitchFamily="18" charset="0"/>
                <a:cs typeface="Times New Roman" pitchFamily="18" charset="0"/>
              </a:rPr>
              <a:t>California</a:t>
            </a:r>
          </a:p>
          <a:p>
            <a:pPr>
              <a:buFont typeface="Wingdings" pitchFamily="2" charset="2"/>
              <a:buChar char="q"/>
              <a:defRPr/>
            </a:pPr>
            <a:r>
              <a:rPr lang="en-US" dirty="0" smtClean="0">
                <a:solidFill>
                  <a:schemeClr val="tx1">
                    <a:lumMod val="95000"/>
                  </a:schemeClr>
                </a:solidFill>
                <a:latin typeface="Times New Roman" pitchFamily="18" charset="0"/>
                <a:cs typeface="Times New Roman" pitchFamily="18" charset="0"/>
              </a:rPr>
              <a:t>Connecticut</a:t>
            </a:r>
          </a:p>
          <a:p>
            <a:pPr>
              <a:buFont typeface="Wingdings" pitchFamily="2" charset="2"/>
              <a:buChar char="q"/>
              <a:defRPr/>
            </a:pPr>
            <a:r>
              <a:rPr lang="en-US" dirty="0" smtClean="0">
                <a:solidFill>
                  <a:schemeClr val="tx1">
                    <a:lumMod val="95000"/>
                  </a:schemeClr>
                </a:solidFill>
                <a:latin typeface="Times New Roman" pitchFamily="18" charset="0"/>
                <a:cs typeface="Times New Roman" pitchFamily="18" charset="0"/>
              </a:rPr>
              <a:t>Illinois</a:t>
            </a:r>
          </a:p>
          <a:p>
            <a:pPr>
              <a:buFont typeface="Wingdings" pitchFamily="2" charset="2"/>
              <a:buChar char="q"/>
              <a:defRPr/>
            </a:pPr>
            <a:r>
              <a:rPr lang="en-US" dirty="0" smtClean="0">
                <a:solidFill>
                  <a:schemeClr val="tx1">
                    <a:lumMod val="95000"/>
                  </a:schemeClr>
                </a:solidFill>
                <a:latin typeface="Times New Roman" pitchFamily="18" charset="0"/>
                <a:cs typeface="Times New Roman" pitchFamily="18" charset="0"/>
              </a:rPr>
              <a:t>Indiana</a:t>
            </a:r>
          </a:p>
          <a:p>
            <a:pPr>
              <a:buFont typeface="Wingdings" pitchFamily="2" charset="2"/>
              <a:buChar char="q"/>
              <a:defRPr/>
            </a:pPr>
            <a:r>
              <a:rPr lang="en-US" dirty="0" smtClean="0">
                <a:solidFill>
                  <a:schemeClr val="tx1">
                    <a:lumMod val="95000"/>
                  </a:schemeClr>
                </a:solidFill>
                <a:latin typeface="Times New Roman" pitchFamily="18" charset="0"/>
                <a:cs typeface="Times New Roman" pitchFamily="18" charset="0"/>
              </a:rPr>
              <a:t>Iowa</a:t>
            </a:r>
          </a:p>
          <a:p>
            <a:pPr>
              <a:buFont typeface="Wingdings" pitchFamily="2" charset="2"/>
              <a:buChar char="q"/>
              <a:defRPr/>
            </a:pPr>
            <a:r>
              <a:rPr lang="en-US" dirty="0" smtClean="0">
                <a:solidFill>
                  <a:schemeClr val="tx1">
                    <a:lumMod val="95000"/>
                  </a:schemeClr>
                </a:solidFill>
                <a:latin typeface="Times New Roman" pitchFamily="18" charset="0"/>
                <a:cs typeface="Times New Roman" pitchFamily="18" charset="0"/>
              </a:rPr>
              <a:t>Kansas</a:t>
            </a:r>
          </a:p>
          <a:p>
            <a:pPr>
              <a:buFont typeface="Wingdings" pitchFamily="2" charset="2"/>
              <a:buChar char="q"/>
              <a:defRPr/>
            </a:pPr>
            <a:r>
              <a:rPr lang="en-US" dirty="0" smtClean="0">
                <a:solidFill>
                  <a:schemeClr val="tx1">
                    <a:lumMod val="95000"/>
                  </a:schemeClr>
                </a:solidFill>
                <a:latin typeface="Times New Roman" pitchFamily="18" charset="0"/>
                <a:cs typeface="Times New Roman" pitchFamily="18" charset="0"/>
              </a:rPr>
              <a:t>Maine</a:t>
            </a:r>
          </a:p>
          <a:p>
            <a:pPr>
              <a:buFont typeface="Wingdings" pitchFamily="2" charset="2"/>
              <a:buChar char="q"/>
              <a:defRPr/>
            </a:pPr>
            <a:r>
              <a:rPr lang="en-US" dirty="0" smtClean="0">
                <a:solidFill>
                  <a:schemeClr val="tx1">
                    <a:lumMod val="95000"/>
                  </a:schemeClr>
                </a:solidFill>
                <a:latin typeface="Times New Roman" pitchFamily="18" charset="0"/>
                <a:cs typeface="Times New Roman" pitchFamily="18" charset="0"/>
              </a:rPr>
              <a:t>Massachusetts</a:t>
            </a:r>
          </a:p>
          <a:p>
            <a:pPr>
              <a:buFont typeface="Wingdings" pitchFamily="2" charset="2"/>
              <a:buChar char="q"/>
              <a:defRPr/>
            </a:pPr>
            <a:r>
              <a:rPr lang="en-US" dirty="0" smtClean="0">
                <a:solidFill>
                  <a:schemeClr val="tx1">
                    <a:lumMod val="95000"/>
                  </a:schemeClr>
                </a:solidFill>
                <a:latin typeface="Times New Roman" pitchFamily="18" charset="0"/>
                <a:cs typeface="Times New Roman" pitchFamily="18" charset="0"/>
              </a:rPr>
              <a:t>Michigan</a:t>
            </a:r>
          </a:p>
          <a:p>
            <a:pPr>
              <a:buFont typeface="Wingdings" pitchFamily="2" charset="2"/>
              <a:buChar char="q"/>
              <a:defRPr/>
            </a:pPr>
            <a:r>
              <a:rPr lang="en-US" dirty="0" smtClean="0">
                <a:solidFill>
                  <a:schemeClr val="tx1">
                    <a:lumMod val="95000"/>
                  </a:schemeClr>
                </a:solidFill>
                <a:latin typeface="Times New Roman" pitchFamily="18" charset="0"/>
                <a:cs typeface="Times New Roman" pitchFamily="18" charset="0"/>
              </a:rPr>
              <a:t>Minnesota</a:t>
            </a:r>
          </a:p>
          <a:p>
            <a:endParaRPr lang="en-US" dirty="0"/>
          </a:p>
        </p:txBody>
      </p:sp>
      <p:sp>
        <p:nvSpPr>
          <p:cNvPr id="6" name="Content Placeholder 5"/>
          <p:cNvSpPr>
            <a:spLocks noGrp="1"/>
          </p:cNvSpPr>
          <p:nvPr>
            <p:ph sz="quarter" idx="4"/>
          </p:nvPr>
        </p:nvSpPr>
        <p:spPr>
          <a:xfrm>
            <a:off x="2438401" y="1295400"/>
            <a:ext cx="3048000" cy="3840163"/>
          </a:xfrm>
        </p:spPr>
        <p:txBody>
          <a:bodyPr>
            <a:normAutofit lnSpcReduction="10000"/>
          </a:bodyPr>
          <a:lstStyle/>
          <a:p>
            <a:pPr>
              <a:buFont typeface="Wingdings" pitchFamily="2" charset="2"/>
              <a:buChar char="q"/>
              <a:defRPr/>
            </a:pPr>
            <a:r>
              <a:rPr lang="en-US" dirty="0" smtClean="0">
                <a:latin typeface="Times New Roman" pitchFamily="18" charset="0"/>
                <a:cs typeface="Times New Roman" pitchFamily="18" charset="0"/>
              </a:rPr>
              <a:t>Nevada </a:t>
            </a:r>
          </a:p>
          <a:p>
            <a:pPr>
              <a:buFont typeface="Wingdings" pitchFamily="2" charset="2"/>
              <a:buChar char="q"/>
              <a:defRPr/>
            </a:pPr>
            <a:r>
              <a:rPr lang="en-US" dirty="0" smtClean="0">
                <a:latin typeface="Times New Roman" pitchFamily="18" charset="0"/>
                <a:cs typeface="Times New Roman" pitchFamily="18" charset="0"/>
              </a:rPr>
              <a:t>New Hampshire</a:t>
            </a:r>
          </a:p>
          <a:p>
            <a:pPr>
              <a:buFont typeface="Wingdings" pitchFamily="2" charset="2"/>
              <a:buChar char="q"/>
              <a:defRPr/>
            </a:pPr>
            <a:r>
              <a:rPr lang="en-US" dirty="0" smtClean="0">
                <a:latin typeface="Times New Roman" pitchFamily="18" charset="0"/>
                <a:cs typeface="Times New Roman" pitchFamily="18" charset="0"/>
              </a:rPr>
              <a:t>New York</a:t>
            </a:r>
          </a:p>
          <a:p>
            <a:pPr>
              <a:buFont typeface="Wingdings" pitchFamily="2" charset="2"/>
              <a:buChar char="q"/>
              <a:defRPr/>
            </a:pPr>
            <a:r>
              <a:rPr lang="en-US" dirty="0" smtClean="0">
                <a:latin typeface="Times New Roman" pitchFamily="18" charset="0"/>
                <a:cs typeface="Times New Roman" pitchFamily="18" charset="0"/>
              </a:rPr>
              <a:t>New Jersey</a:t>
            </a:r>
          </a:p>
          <a:p>
            <a:pPr>
              <a:buFont typeface="Wingdings" pitchFamily="2" charset="2"/>
              <a:buChar char="q"/>
              <a:defRPr/>
            </a:pPr>
            <a:r>
              <a:rPr lang="en-US" dirty="0" smtClean="0">
                <a:latin typeface="Times New Roman" pitchFamily="18" charset="0"/>
                <a:cs typeface="Times New Roman" pitchFamily="18" charset="0"/>
              </a:rPr>
              <a:t>Ohio</a:t>
            </a:r>
          </a:p>
          <a:p>
            <a:pPr>
              <a:buFont typeface="Wingdings" pitchFamily="2" charset="2"/>
              <a:buChar char="q"/>
              <a:defRPr/>
            </a:pPr>
            <a:r>
              <a:rPr lang="en-US" dirty="0" smtClean="0">
                <a:latin typeface="Times New Roman" pitchFamily="18" charset="0"/>
                <a:cs typeface="Times New Roman" pitchFamily="18" charset="0"/>
              </a:rPr>
              <a:t>Oregon</a:t>
            </a:r>
          </a:p>
          <a:p>
            <a:pPr>
              <a:buFont typeface="Wingdings" pitchFamily="2" charset="2"/>
              <a:buChar char="q"/>
              <a:defRPr/>
            </a:pPr>
            <a:r>
              <a:rPr lang="en-US" dirty="0" smtClean="0">
                <a:latin typeface="Times New Roman" pitchFamily="18" charset="0"/>
                <a:cs typeface="Times New Roman" pitchFamily="18" charset="0"/>
              </a:rPr>
              <a:t>Pennsylvania</a:t>
            </a:r>
          </a:p>
          <a:p>
            <a:pPr>
              <a:buFont typeface="Wingdings" pitchFamily="2" charset="2"/>
              <a:buChar char="q"/>
              <a:defRPr/>
            </a:pPr>
            <a:r>
              <a:rPr lang="en-US" dirty="0" smtClean="0">
                <a:latin typeface="Times New Roman" pitchFamily="18" charset="0"/>
                <a:cs typeface="Times New Roman" pitchFamily="18" charset="0"/>
              </a:rPr>
              <a:t>Rhode Island</a:t>
            </a:r>
          </a:p>
          <a:p>
            <a:pPr>
              <a:buFont typeface="Wingdings" pitchFamily="2" charset="2"/>
              <a:buChar char="q"/>
              <a:defRPr/>
            </a:pPr>
            <a:r>
              <a:rPr lang="en-US" dirty="0" smtClean="0">
                <a:latin typeface="Times New Roman" pitchFamily="18" charset="0"/>
                <a:cs typeface="Times New Roman" pitchFamily="18" charset="0"/>
              </a:rPr>
              <a:t>Vermont</a:t>
            </a:r>
          </a:p>
          <a:p>
            <a:endParaRPr lang="en-US" dirty="0"/>
          </a:p>
        </p:txBody>
      </p:sp>
      <p:pic>
        <p:nvPicPr>
          <p:cNvPr id="29698" name="Picture 2" descr="http://www.pocanticohills.org/civilwar/usmap2.gif"/>
          <p:cNvPicPr>
            <a:picLocks noChangeAspect="1" noChangeArrowheads="1"/>
          </p:cNvPicPr>
          <p:nvPr/>
        </p:nvPicPr>
        <p:blipFill>
          <a:blip r:embed="rId2"/>
          <a:srcRect/>
          <a:stretch>
            <a:fillRect/>
          </a:stretch>
        </p:blipFill>
        <p:spPr bwMode="auto">
          <a:xfrm>
            <a:off x="5105401" y="1371600"/>
            <a:ext cx="4038600" cy="2295525"/>
          </a:xfrm>
          <a:prstGeom prst="rect">
            <a:avLst/>
          </a:prstGeom>
          <a:noFill/>
        </p:spPr>
      </p:pic>
      <p:sp>
        <p:nvSpPr>
          <p:cNvPr id="8" name="Rectangle 7"/>
          <p:cNvSpPr/>
          <p:nvPr/>
        </p:nvSpPr>
        <p:spPr>
          <a:xfrm>
            <a:off x="4572000" y="6211669"/>
            <a:ext cx="4572000" cy="646331"/>
          </a:xfrm>
          <a:prstGeom prst="rect">
            <a:avLst/>
          </a:prstGeom>
        </p:spPr>
        <p:txBody>
          <a:bodyPr>
            <a:spAutoFit/>
          </a:bodyPr>
          <a:lstStyle/>
          <a:p>
            <a:r>
              <a:rPr lang="en-US" dirty="0" smtClean="0"/>
              <a:t>http://www.pocanticohills.org/civilwar/usmap2.gif</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Border states</a:t>
            </a:r>
            <a:endParaRPr lang="en-US" dirty="0"/>
          </a:p>
        </p:txBody>
      </p:sp>
      <p:sp>
        <p:nvSpPr>
          <p:cNvPr id="5" name="Content Placeholder 4"/>
          <p:cNvSpPr>
            <a:spLocks noGrp="1"/>
          </p:cNvSpPr>
          <p:nvPr>
            <p:ph sz="quarter" idx="2"/>
          </p:nvPr>
        </p:nvSpPr>
        <p:spPr>
          <a:xfrm>
            <a:off x="457200" y="1295400"/>
            <a:ext cx="4040188" cy="3763963"/>
          </a:xfrm>
        </p:spPr>
        <p:txBody>
          <a:bodyPr/>
          <a:lstStyle/>
          <a:p>
            <a:pPr>
              <a:buFont typeface="Wingdings" pitchFamily="2" charset="2"/>
              <a:buChar char="q"/>
              <a:defRPr/>
            </a:pPr>
            <a:r>
              <a:rPr lang="en-US" dirty="0" smtClean="0">
                <a:latin typeface="Times New Roman" pitchFamily="18" charset="0"/>
                <a:cs typeface="Times New Roman" pitchFamily="18" charset="0"/>
              </a:rPr>
              <a:t>West Virginia</a:t>
            </a:r>
          </a:p>
          <a:p>
            <a:pPr>
              <a:buFont typeface="Wingdings" pitchFamily="2" charset="2"/>
              <a:buChar char="q"/>
              <a:defRPr/>
            </a:pPr>
            <a:r>
              <a:rPr lang="en-US" dirty="0" smtClean="0">
                <a:latin typeface="Times New Roman" pitchFamily="18" charset="0"/>
                <a:cs typeface="Times New Roman" pitchFamily="18" charset="0"/>
              </a:rPr>
              <a:t>Kentucky</a:t>
            </a:r>
          </a:p>
          <a:p>
            <a:pPr>
              <a:buFont typeface="Wingdings" pitchFamily="2" charset="2"/>
              <a:buChar char="q"/>
              <a:defRPr/>
            </a:pPr>
            <a:r>
              <a:rPr lang="en-US" dirty="0" smtClean="0">
                <a:latin typeface="Times New Roman" pitchFamily="18" charset="0"/>
                <a:cs typeface="Times New Roman" pitchFamily="18" charset="0"/>
              </a:rPr>
              <a:t>Missouri</a:t>
            </a:r>
          </a:p>
          <a:p>
            <a:pPr>
              <a:buFont typeface="Wingdings" pitchFamily="2" charset="2"/>
              <a:buChar char="q"/>
              <a:defRPr/>
            </a:pPr>
            <a:r>
              <a:rPr lang="en-US" dirty="0" smtClean="0">
                <a:latin typeface="Times New Roman" pitchFamily="18" charset="0"/>
                <a:cs typeface="Times New Roman" pitchFamily="18" charset="0"/>
              </a:rPr>
              <a:t>Delaware</a:t>
            </a:r>
          </a:p>
          <a:p>
            <a:pPr>
              <a:buFont typeface="Wingdings" pitchFamily="2" charset="2"/>
              <a:buChar char="q"/>
              <a:defRPr/>
            </a:pPr>
            <a:r>
              <a:rPr lang="en-US" dirty="0" smtClean="0">
                <a:latin typeface="Times New Roman" pitchFamily="18" charset="0"/>
                <a:cs typeface="Times New Roman" pitchFamily="18" charset="0"/>
              </a:rPr>
              <a:t>Maryland</a:t>
            </a:r>
          </a:p>
          <a:p>
            <a:pPr>
              <a:buFont typeface="Wingdings" pitchFamily="2" charset="2"/>
              <a:buChar char="q"/>
            </a:pPr>
            <a:endParaRPr lang="en-US" dirty="0"/>
          </a:p>
        </p:txBody>
      </p:sp>
      <p:pic>
        <p:nvPicPr>
          <p:cNvPr id="30722" name="Picture 2" descr="http://www.civilwarinfoguide.com/images/american_civil_war_map.gif"/>
          <p:cNvPicPr>
            <a:picLocks noChangeAspect="1" noChangeArrowheads="1"/>
          </p:cNvPicPr>
          <p:nvPr/>
        </p:nvPicPr>
        <p:blipFill>
          <a:blip r:embed="rId2"/>
          <a:srcRect/>
          <a:stretch>
            <a:fillRect/>
          </a:stretch>
        </p:blipFill>
        <p:spPr bwMode="auto">
          <a:xfrm>
            <a:off x="3276600" y="1371600"/>
            <a:ext cx="5324475" cy="3505200"/>
          </a:xfrm>
          <a:prstGeom prst="rect">
            <a:avLst/>
          </a:prstGeom>
          <a:noFill/>
        </p:spPr>
      </p:pic>
      <p:sp>
        <p:nvSpPr>
          <p:cNvPr id="8" name="Rectangle 7"/>
          <p:cNvSpPr/>
          <p:nvPr/>
        </p:nvSpPr>
        <p:spPr>
          <a:xfrm>
            <a:off x="0" y="6211669"/>
            <a:ext cx="4572000" cy="646331"/>
          </a:xfrm>
          <a:prstGeom prst="rect">
            <a:avLst/>
          </a:prstGeom>
        </p:spPr>
        <p:txBody>
          <a:bodyPr>
            <a:spAutoFit/>
          </a:bodyPr>
          <a:lstStyle/>
          <a:p>
            <a:r>
              <a:rPr lang="en-US" dirty="0" smtClean="0"/>
              <a:t>http://www.civilwarinfoguide.com/images/american_civil_war_map.gif</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Confederate Alliances</a:t>
            </a:r>
            <a:endParaRPr lang="en-US" dirty="0"/>
          </a:p>
        </p:txBody>
      </p:sp>
      <p:sp>
        <p:nvSpPr>
          <p:cNvPr id="3" name="Text Placeholder 2"/>
          <p:cNvSpPr>
            <a:spLocks noGrp="1"/>
          </p:cNvSpPr>
          <p:nvPr>
            <p:ph type="body" idx="1"/>
          </p:nvPr>
        </p:nvSpPr>
        <p:spPr/>
        <p:txBody>
          <a:bodyPr>
            <a:normAutofit lnSpcReduction="10000"/>
          </a:bodyPr>
          <a:lstStyle/>
          <a:p>
            <a:r>
              <a:rPr lang="en-US" dirty="0" smtClean="0"/>
              <a:t>Countries, why they needed alliances</a:t>
            </a:r>
            <a:endParaRPr lang="en-US" dirty="0"/>
          </a:p>
        </p:txBody>
      </p:sp>
      <p:sp>
        <p:nvSpPr>
          <p:cNvPr id="5" name="Content Placeholder 4"/>
          <p:cNvSpPr>
            <a:spLocks noGrp="1"/>
          </p:cNvSpPr>
          <p:nvPr>
            <p:ph sz="quarter" idx="2"/>
          </p:nvPr>
        </p:nvSpPr>
        <p:spPr/>
        <p:txBody>
          <a:bodyPr/>
          <a:lstStyle/>
          <a:p>
            <a:r>
              <a:rPr lang="en-US" dirty="0" smtClean="0"/>
              <a:t>Some of the confederates allies was </a:t>
            </a:r>
            <a:r>
              <a:rPr lang="en-US" dirty="0" err="1" smtClean="0"/>
              <a:t>graitbritin</a:t>
            </a:r>
            <a:r>
              <a:rPr lang="en-US" dirty="0" smtClean="0"/>
              <a:t>, and the virgin islands.</a:t>
            </a:r>
            <a:endParaRPr lang="en-US" dirty="0"/>
          </a:p>
        </p:txBody>
      </p:sp>
      <p:pic>
        <p:nvPicPr>
          <p:cNvPr id="1026" name="Picture 2" descr="http://www.scv674.org/Coin%20Graphics/Memorial%20Flags.jpg"/>
          <p:cNvPicPr>
            <a:picLocks noChangeAspect="1" noChangeArrowheads="1"/>
          </p:cNvPicPr>
          <p:nvPr/>
        </p:nvPicPr>
        <p:blipFill>
          <a:blip r:embed="rId2"/>
          <a:srcRect/>
          <a:stretch>
            <a:fillRect/>
          </a:stretch>
        </p:blipFill>
        <p:spPr bwMode="auto">
          <a:xfrm>
            <a:off x="5867400" y="1676400"/>
            <a:ext cx="1676400" cy="2581275"/>
          </a:xfrm>
          <a:prstGeom prst="rect">
            <a:avLst/>
          </a:prstGeom>
          <a:noFill/>
        </p:spPr>
      </p:pic>
      <p:sp>
        <p:nvSpPr>
          <p:cNvPr id="8" name="Rectangle 7"/>
          <p:cNvSpPr/>
          <p:nvPr/>
        </p:nvSpPr>
        <p:spPr>
          <a:xfrm>
            <a:off x="228600" y="6211669"/>
            <a:ext cx="4572000" cy="646331"/>
          </a:xfrm>
          <a:prstGeom prst="rect">
            <a:avLst/>
          </a:prstGeom>
        </p:spPr>
        <p:txBody>
          <a:bodyPr>
            <a:spAutoFit/>
          </a:bodyPr>
          <a:lstStyle/>
          <a:p>
            <a:r>
              <a:rPr lang="en-US" dirty="0" smtClean="0"/>
              <a:t>http://www.scv674.org/Coin%20Graphics/Memorial%20Flags.jpg</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Battle Of Fort Sumter </a:t>
            </a:r>
            <a:br>
              <a:rPr lang="en-US" dirty="0" smtClean="0"/>
            </a:br>
            <a:r>
              <a:rPr lang="en-US" dirty="0" smtClean="0"/>
              <a:t>April :12-13 - 1861</a:t>
            </a:r>
            <a:endParaRPr lang="en-US" dirty="0"/>
          </a:p>
        </p:txBody>
      </p:sp>
      <p:sp>
        <p:nvSpPr>
          <p:cNvPr id="3" name="Text Placeholder 2"/>
          <p:cNvSpPr>
            <a:spLocks noGrp="1"/>
          </p:cNvSpPr>
          <p:nvPr>
            <p:ph type="body" idx="1"/>
          </p:nvPr>
        </p:nvSpPr>
        <p:spPr>
          <a:xfrm>
            <a:off x="457200" y="1524000"/>
            <a:ext cx="4040188" cy="750887"/>
          </a:xfrm>
          <a:solidFill>
            <a:schemeClr val="bg1"/>
          </a:solidFill>
          <a:ln>
            <a:solidFill>
              <a:schemeClr val="bg1"/>
            </a:solidFill>
          </a:ln>
        </p:spPr>
        <p:txBody>
          <a:bodyPr>
            <a:normAutofit lnSpcReduction="10000"/>
          </a:bodyPr>
          <a:lstStyle/>
          <a:p>
            <a:r>
              <a:rPr lang="en-US" b="1" u="sng" dirty="0" smtClean="0"/>
              <a:t>Union</a:t>
            </a:r>
            <a:r>
              <a:rPr lang="en-US" u="sng" dirty="0" smtClean="0"/>
              <a:t>: Major Robert Anderson </a:t>
            </a:r>
            <a:endParaRPr lang="en-US" dirty="0"/>
          </a:p>
        </p:txBody>
      </p:sp>
      <p:sp>
        <p:nvSpPr>
          <p:cNvPr id="4" name="Text Placeholder 3"/>
          <p:cNvSpPr>
            <a:spLocks noGrp="1"/>
          </p:cNvSpPr>
          <p:nvPr>
            <p:ph type="body" sz="half" idx="3"/>
          </p:nvPr>
        </p:nvSpPr>
        <p:spPr>
          <a:solidFill>
            <a:schemeClr val="bg1"/>
          </a:solidFill>
        </p:spPr>
        <p:txBody>
          <a:bodyPr>
            <a:normAutofit fontScale="85000" lnSpcReduction="10000"/>
          </a:bodyPr>
          <a:lstStyle/>
          <a:p>
            <a:r>
              <a:rPr lang="en-US" b="1" u="sng" dirty="0" smtClean="0"/>
              <a:t>Confederate</a:t>
            </a:r>
            <a:r>
              <a:rPr lang="en-US" u="sng" dirty="0" smtClean="0"/>
              <a:t>: Brigadier General P.G.T. Beauregard</a:t>
            </a:r>
            <a:endParaRPr lang="en-US" dirty="0"/>
          </a:p>
        </p:txBody>
      </p:sp>
      <p:sp>
        <p:nvSpPr>
          <p:cNvPr id="5" name="Content Placeholder 4"/>
          <p:cNvSpPr>
            <a:spLocks noGrp="1"/>
          </p:cNvSpPr>
          <p:nvPr>
            <p:ph sz="quarter" idx="2"/>
          </p:nvPr>
        </p:nvSpPr>
        <p:spPr>
          <a:xfrm>
            <a:off x="457200" y="2362201"/>
            <a:ext cx="4040188" cy="457200"/>
          </a:xfrm>
        </p:spPr>
        <p:txBody>
          <a:bodyPr/>
          <a:lstStyle/>
          <a:p>
            <a:r>
              <a:rPr lang="en-US" dirty="0" smtClean="0">
                <a:latin typeface="Times New Roman" pitchFamily="18" charset="0"/>
                <a:cs typeface="Times New Roman" pitchFamily="18" charset="0"/>
              </a:rPr>
              <a:t>Casualties: zero</a:t>
            </a:r>
          </a:p>
        </p:txBody>
      </p:sp>
      <p:sp>
        <p:nvSpPr>
          <p:cNvPr id="6" name="Content Placeholder 5"/>
          <p:cNvSpPr>
            <a:spLocks noGrp="1"/>
          </p:cNvSpPr>
          <p:nvPr>
            <p:ph sz="quarter" idx="4"/>
          </p:nvPr>
        </p:nvSpPr>
        <p:spPr>
          <a:xfrm>
            <a:off x="4645025" y="2362201"/>
            <a:ext cx="4041775" cy="609600"/>
          </a:xfrm>
        </p:spPr>
        <p:txBody>
          <a:bodyPr/>
          <a:lstStyle/>
          <a:p>
            <a:r>
              <a:rPr lang="en-US" dirty="0" smtClean="0">
                <a:latin typeface="Times New Roman" pitchFamily="18" charset="0"/>
                <a:cs typeface="Times New Roman" pitchFamily="18" charset="0"/>
              </a:rPr>
              <a:t>Casualties: zero</a:t>
            </a:r>
          </a:p>
          <a:p>
            <a:endParaRPr lang="en-US" dirty="0"/>
          </a:p>
        </p:txBody>
      </p:sp>
      <p:sp>
        <p:nvSpPr>
          <p:cNvPr id="9" name="TextBox 8"/>
          <p:cNvSpPr txBox="1"/>
          <p:nvPr/>
        </p:nvSpPr>
        <p:spPr>
          <a:xfrm>
            <a:off x="304800" y="2743200"/>
            <a:ext cx="7762061" cy="646331"/>
          </a:xfrm>
          <a:prstGeom prst="rect">
            <a:avLst/>
          </a:prstGeom>
          <a:noFill/>
        </p:spPr>
        <p:txBody>
          <a:bodyPr wrap="none" rtlCol="0">
            <a:spAutoFit/>
          </a:bodyPr>
          <a:lstStyle/>
          <a:p>
            <a:r>
              <a:rPr lang="en-US" dirty="0" smtClean="0"/>
              <a:t>The significance of the battle is that it started the war. The location of this </a:t>
            </a:r>
          </a:p>
          <a:p>
            <a:r>
              <a:rPr lang="en-US" dirty="0" smtClean="0"/>
              <a:t>Battle was Charleston south Carolina.</a:t>
            </a:r>
            <a:endParaRPr lang="en-US" dirty="0"/>
          </a:p>
        </p:txBody>
      </p:sp>
      <p:pic>
        <p:nvPicPr>
          <p:cNvPr id="20482" name="Picture 2" descr="http://www.loc.gov/exhibits/treasures/images/at0042b.1s.jpg"/>
          <p:cNvPicPr>
            <a:picLocks noChangeAspect="1" noChangeArrowheads="1"/>
          </p:cNvPicPr>
          <p:nvPr/>
        </p:nvPicPr>
        <p:blipFill>
          <a:blip r:embed="rId2"/>
          <a:srcRect/>
          <a:stretch>
            <a:fillRect/>
          </a:stretch>
        </p:blipFill>
        <p:spPr bwMode="auto">
          <a:xfrm>
            <a:off x="3505200" y="3352800"/>
            <a:ext cx="5334000" cy="3143250"/>
          </a:xfrm>
          <a:prstGeom prst="rect">
            <a:avLst/>
          </a:prstGeom>
          <a:noFill/>
        </p:spPr>
      </p:pic>
      <p:sp>
        <p:nvSpPr>
          <p:cNvPr id="11" name="Rectangle 10"/>
          <p:cNvSpPr/>
          <p:nvPr/>
        </p:nvSpPr>
        <p:spPr>
          <a:xfrm>
            <a:off x="0" y="5934670"/>
            <a:ext cx="3276600" cy="923330"/>
          </a:xfrm>
          <a:prstGeom prst="rect">
            <a:avLst/>
          </a:prstGeom>
        </p:spPr>
        <p:txBody>
          <a:bodyPr wrap="square">
            <a:spAutoFit/>
          </a:bodyPr>
          <a:lstStyle/>
          <a:p>
            <a:r>
              <a:rPr lang="en-US" dirty="0" smtClean="0"/>
              <a:t>http://www.loc.gov/exhibits/treasures/images/at0042b.1s.jpg</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2"/>
          </a:solidFill>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4000"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First Battle Of Bull Run</a:t>
            </a:r>
            <a:endParaRPr lang="en-US" sz="4000"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Text Placeholder 2"/>
          <p:cNvSpPr>
            <a:spLocks noGrp="1"/>
          </p:cNvSpPr>
          <p:nvPr>
            <p:ph type="body" idx="1"/>
          </p:nvPr>
        </p:nvSpPr>
        <p:spPr>
          <a:solidFill>
            <a:schemeClr val="bg1"/>
          </a:solidFill>
        </p:spPr>
        <p:txBody>
          <a:bodyPr>
            <a:normAutofit fontScale="85000" lnSpcReduction="10000"/>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b="1" u="sng"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Union: Brigadier General Irvin McDowell</a:t>
            </a:r>
            <a:endParaRPr lang="en-US" b="1"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4" name="Text Placeholder 3"/>
          <p:cNvSpPr>
            <a:spLocks noGrp="1"/>
          </p:cNvSpPr>
          <p:nvPr>
            <p:ph type="body" sz="half" idx="3"/>
          </p:nvPr>
        </p:nvSpPr>
        <p:spPr>
          <a:solidFill>
            <a:schemeClr val="bg1"/>
          </a:solidFill>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1600" b="1" u="sng"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Confederate: Brigadier General Joseph E. Johnston and General P.G.T. Beauregard </a:t>
            </a:r>
            <a:endParaRPr lang="en-US" sz="1600" b="1"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5" name="Content Placeholder 4"/>
          <p:cNvSpPr>
            <a:spLocks noGrp="1"/>
          </p:cNvSpPr>
          <p:nvPr>
            <p:ph sz="quarter" idx="2"/>
          </p:nvPr>
        </p:nvSpPr>
        <p:spPr>
          <a:xfrm>
            <a:off x="457200" y="2362201"/>
            <a:ext cx="4040188" cy="1066799"/>
          </a:xfrm>
        </p:spPr>
        <p:txBody>
          <a:bodyPr/>
          <a:lstStyle/>
          <a:p>
            <a:r>
              <a:rPr lang="en-US" dirty="0" smtClean="0">
                <a:latin typeface="Times New Roman" pitchFamily="18" charset="0"/>
                <a:cs typeface="Times New Roman" pitchFamily="18" charset="0"/>
              </a:rPr>
              <a:t>Casualties</a:t>
            </a:r>
          </a:p>
          <a:p>
            <a:r>
              <a:rPr lang="en-US" u="sng" dirty="0" smtClean="0"/>
              <a:t>3,000 </a:t>
            </a:r>
            <a:endParaRPr lang="en-US" dirty="0"/>
          </a:p>
        </p:txBody>
      </p:sp>
      <p:sp>
        <p:nvSpPr>
          <p:cNvPr id="6" name="Content Placeholder 5"/>
          <p:cNvSpPr>
            <a:spLocks noGrp="1"/>
          </p:cNvSpPr>
          <p:nvPr>
            <p:ph sz="quarter" idx="4"/>
          </p:nvPr>
        </p:nvSpPr>
        <p:spPr>
          <a:xfrm>
            <a:off x="4645025" y="2362201"/>
            <a:ext cx="4041775" cy="1066800"/>
          </a:xfrm>
        </p:spPr>
        <p:txBody>
          <a:bodyPr/>
          <a:lstStyle/>
          <a:p>
            <a:r>
              <a:rPr lang="en-US" dirty="0" smtClean="0">
                <a:latin typeface="Times New Roman" pitchFamily="18" charset="0"/>
                <a:cs typeface="Times New Roman" pitchFamily="18" charset="0"/>
              </a:rPr>
              <a:t>Casualties</a:t>
            </a:r>
          </a:p>
          <a:p>
            <a:r>
              <a:rPr lang="en-US" dirty="0" smtClean="0"/>
              <a:t>2000</a:t>
            </a:r>
            <a:endParaRPr lang="en-US" dirty="0"/>
          </a:p>
        </p:txBody>
      </p:sp>
      <p:sp>
        <p:nvSpPr>
          <p:cNvPr id="8" name="TextBox 7"/>
          <p:cNvSpPr txBox="1"/>
          <p:nvPr/>
        </p:nvSpPr>
        <p:spPr>
          <a:xfrm>
            <a:off x="228600" y="3276600"/>
            <a:ext cx="8201284" cy="923330"/>
          </a:xfrm>
          <a:prstGeom prst="rect">
            <a:avLst/>
          </a:prstGeom>
          <a:noFill/>
        </p:spPr>
        <p:txBody>
          <a:bodyPr wrap="none" rtlCol="0">
            <a:spAutoFit/>
          </a:bodyPr>
          <a:lstStyle/>
          <a:p>
            <a:r>
              <a:rPr lang="en-US" dirty="0" smtClean="0"/>
              <a:t>The significant of this war is that both sides suffered many losses, and noticed </a:t>
            </a:r>
          </a:p>
          <a:p>
            <a:r>
              <a:rPr lang="en-US" dirty="0" smtClean="0"/>
              <a:t>That the war is going to last much longer than expected. The war was fought </a:t>
            </a:r>
          </a:p>
          <a:p>
            <a:r>
              <a:rPr lang="en-US" dirty="0" smtClean="0"/>
              <a:t>Near the </a:t>
            </a:r>
            <a:r>
              <a:rPr lang="en-US" dirty="0" smtClean="0">
                <a:latin typeface="Times New Roman" pitchFamily="18" charset="0"/>
                <a:cs typeface="Times New Roman" pitchFamily="18" charset="0"/>
              </a:rPr>
              <a:t>Occoquan River  in molasses VA. </a:t>
            </a:r>
            <a:endParaRPr lang="en-US" dirty="0"/>
          </a:p>
        </p:txBody>
      </p:sp>
      <p:pic>
        <p:nvPicPr>
          <p:cNvPr id="1026" name="Picture 2" descr="http://www.reflectionsgallerytn.com/images/troiani/new_yorks_bravest_lg.jpg"/>
          <p:cNvPicPr>
            <a:picLocks noChangeAspect="1" noChangeArrowheads="1"/>
          </p:cNvPicPr>
          <p:nvPr/>
        </p:nvPicPr>
        <p:blipFill>
          <a:blip r:embed="rId2"/>
          <a:srcRect/>
          <a:stretch>
            <a:fillRect/>
          </a:stretch>
        </p:blipFill>
        <p:spPr bwMode="auto">
          <a:xfrm>
            <a:off x="4572000" y="3962400"/>
            <a:ext cx="4286250" cy="2895600"/>
          </a:xfrm>
          <a:prstGeom prst="rect">
            <a:avLst/>
          </a:prstGeom>
          <a:noFill/>
        </p:spPr>
      </p:pic>
      <p:sp>
        <p:nvSpPr>
          <p:cNvPr id="10" name="Rectangle 9"/>
          <p:cNvSpPr/>
          <p:nvPr/>
        </p:nvSpPr>
        <p:spPr>
          <a:xfrm>
            <a:off x="0" y="5934670"/>
            <a:ext cx="4114800" cy="923330"/>
          </a:xfrm>
          <a:prstGeom prst="rect">
            <a:avLst/>
          </a:prstGeom>
        </p:spPr>
        <p:txBody>
          <a:bodyPr wrap="square">
            <a:spAutoFit/>
          </a:bodyPr>
          <a:lstStyle/>
          <a:p>
            <a:r>
              <a:rPr lang="en-US" dirty="0" smtClean="0"/>
              <a:t>http://www.reflectionsgallerytn.com/images/troiani/new_yorks_bravest_lg.jpg</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257</TotalTime>
  <Words>737</Words>
  <Application>Microsoft Office PowerPoint</Application>
  <PresentationFormat>On-screen Show (4:3)</PresentationFormat>
  <Paragraphs>152</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Apex</vt:lpstr>
      <vt:lpstr>CIVIL WAR</vt:lpstr>
      <vt:lpstr>President Lincoln. </vt:lpstr>
      <vt:lpstr>Jefferson Davis</vt:lpstr>
      <vt:lpstr>Confederate States</vt:lpstr>
      <vt:lpstr>Union states</vt:lpstr>
      <vt:lpstr>Border states</vt:lpstr>
      <vt:lpstr>Confederate Alliances</vt:lpstr>
      <vt:lpstr>Battle Of Fort Sumter  April :12-13 - 1861</vt:lpstr>
      <vt:lpstr>First Battle Of Bull Run</vt:lpstr>
      <vt:lpstr>  Battle Of Gettysburg July 1-3-1863  </vt:lpstr>
      <vt:lpstr> SECOND BATTLE OF FORT FISHER </vt:lpstr>
      <vt:lpstr>BATTLE OF APPOMATTOX COURTHOUSE</vt:lpstr>
      <vt:lpstr>CANNONS</vt:lpstr>
      <vt:lpstr>RIFLES</vt:lpstr>
      <vt:lpstr> PISTOLS </vt:lpstr>
      <vt:lpstr>Swords</vt:lpstr>
      <vt:lpstr>TRANCEPORTATION</vt:lpstr>
      <vt:lpstr>HOW DID THE CIVIL WAR AFFECT AMERICAS FUTURE </vt:lpstr>
      <vt:lpstr>END OF THE CIVIL WAR</vt:lpstr>
      <vt:lpstr>THE CIVIL WARS AFFECTS ON AMERICA</vt:lpstr>
    </vt:vector>
  </TitlesOfParts>
  <Company>NHCS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CIVIL WAR</dc:title>
  <dc:creator>cameron.hinson</dc:creator>
  <cp:lastModifiedBy>cameron.hinson</cp:lastModifiedBy>
  <cp:revision>55</cp:revision>
  <dcterms:created xsi:type="dcterms:W3CDTF">2011-03-21T16:08:38Z</dcterms:created>
  <dcterms:modified xsi:type="dcterms:W3CDTF">2011-03-29T14:36:57Z</dcterms:modified>
</cp:coreProperties>
</file>